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325" r:id="rId6"/>
    <p:sldId id="260" r:id="rId7"/>
    <p:sldId id="270" r:id="rId8"/>
    <p:sldId id="262" r:id="rId9"/>
    <p:sldId id="261" r:id="rId10"/>
    <p:sldId id="331" r:id="rId11"/>
    <p:sldId id="33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74" r:id="rId21"/>
    <p:sldId id="323" r:id="rId22"/>
    <p:sldId id="324" r:id="rId23"/>
    <p:sldId id="326" r:id="rId24"/>
    <p:sldId id="327" r:id="rId25"/>
    <p:sldId id="328" r:id="rId26"/>
    <p:sldId id="329" r:id="rId27"/>
    <p:sldId id="330" r:id="rId28"/>
    <p:sldId id="335" r:id="rId29"/>
    <p:sldId id="337" r:id="rId30"/>
    <p:sldId id="333" r:id="rId31"/>
    <p:sldId id="334" r:id="rId32"/>
    <p:sldId id="276" r:id="rId33"/>
    <p:sldId id="33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C0"/>
    <a:srgbClr val="D26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sioutas/Dropbox/ENE%20535/DIscussion%20Sections/K%20and%20P%20calculation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onstantinossioutas/Desktop/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Time for</a:t>
            </a:r>
            <a:r>
              <a:rPr lang="en-US" baseline="0" dirty="0"/>
              <a:t> a Droplet to Evaporate to </a:t>
            </a:r>
            <a:r>
              <a:rPr lang="en-US" baseline="0" dirty="0">
                <a:solidFill>
                  <a:srgbClr val="0B0FC0"/>
                </a:solidFill>
              </a:rPr>
              <a:t>1 micrometer </a:t>
            </a:r>
            <a:r>
              <a:rPr lang="en-US" baseline="0" dirty="0"/>
              <a:t>in a room of 20 deg C and 50% RH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FFC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862-0B46-B223-3EC93694FE24}"/>
              </c:ext>
            </c:extLst>
          </c:dPt>
          <c:xVal>
            <c:numRef>
              <c:f>Sheet1!$I$10:$I$15</c:f>
              <c:numCache>
                <c:formatCode>General</c:formatCode>
                <c:ptCount val="6"/>
                <c:pt idx="0">
                  <c:v>24.337443947679922</c:v>
                </c:pt>
                <c:pt idx="1">
                  <c:v>6.0839046484374988</c:v>
                </c:pt>
                <c:pt idx="2">
                  <c:v>1.520519823626894</c:v>
                </c:pt>
                <c:pt idx="3">
                  <c:v>0.24277207267992423</c:v>
                </c:pt>
                <c:pt idx="4">
                  <c:v>6.0236679687499996E-2</c:v>
                </c:pt>
                <c:pt idx="5">
                  <c:v>1.4602831439393938E-2</c:v>
                </c:pt>
              </c:numCache>
            </c:numRef>
          </c:xVal>
          <c:yVal>
            <c:numRef>
              <c:f>Sheet1!$J$10:$J$15</c:f>
              <c:numCache>
                <c:formatCode>General</c:formatCode>
                <c:ptCount val="6"/>
                <c:pt idx="0">
                  <c:v>200</c:v>
                </c:pt>
                <c:pt idx="1">
                  <c:v>100</c:v>
                </c:pt>
                <c:pt idx="2">
                  <c:v>50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862-0B46-B223-3EC93694F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947551"/>
        <c:axId val="1027535199"/>
      </c:scatterChart>
      <c:valAx>
        <c:axId val="1103947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535199"/>
        <c:crosses val="autoZero"/>
        <c:crossBetween val="midCat"/>
      </c:valAx>
      <c:valAx>
        <c:axId val="102753519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947551"/>
        <c:crosses val="autoZero"/>
        <c:crossBetween val="midCat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Particle</a:t>
            </a:r>
            <a:r>
              <a:rPr lang="en-US" baseline="0" dirty="0"/>
              <a:t> Deposition Rate (hr-1) </a:t>
            </a:r>
            <a:endParaRPr lang="en-US" dirty="0"/>
          </a:p>
        </c:rich>
      </c:tx>
      <c:layout>
        <c:manualLayout>
          <c:xMode val="edge"/>
          <c:yMode val="edge"/>
          <c:x val="0.24326937248775637"/>
          <c:y val="0.30334728200039146"/>
        </c:manualLayout>
      </c:layout>
      <c:overlay val="0"/>
      <c:spPr>
        <a:solidFill>
          <a:srgbClr val="FFC000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triangle"/>
            <c:size val="10"/>
            <c:spPr>
              <a:solidFill>
                <a:srgbClr val="0070C0"/>
              </a:solidFill>
              <a:ln w="50800">
                <a:solidFill>
                  <a:srgbClr val="92D050"/>
                </a:solidFill>
              </a:ln>
              <a:effectLst/>
            </c:spPr>
          </c:marker>
          <c:dPt>
            <c:idx val="11"/>
            <c:marker>
              <c:symbol val="triangle"/>
              <c:size val="10"/>
              <c:spPr>
                <a:solidFill>
                  <a:srgbClr val="0070C0"/>
                </a:solidFill>
                <a:ln w="50800">
                  <a:solidFill>
                    <a:srgbClr val="92D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953-3B41-9D95-2121041C2DA8}"/>
              </c:ext>
            </c:extLst>
          </c:dPt>
          <c:dPt>
            <c:idx val="13"/>
            <c:marker>
              <c:symbol val="triangle"/>
              <c:size val="10"/>
              <c:spPr>
                <a:solidFill>
                  <a:srgbClr val="0070C0"/>
                </a:solidFill>
                <a:ln w="50800">
                  <a:solidFill>
                    <a:srgbClr val="92D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953-3B41-9D95-2121041C2DA8}"/>
              </c:ext>
            </c:extLst>
          </c:dPt>
          <c:xVal>
            <c:numRef>
              <c:f>Sheet1!$J$29:$J$42</c:f>
              <c:numCache>
                <c:formatCode>General</c:formatCode>
                <c:ptCount val="14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0.15</c:v>
                </c:pt>
                <c:pt idx="6">
                  <c:v>0.2</c:v>
                </c:pt>
                <c:pt idx="7">
                  <c:v>0.4</c:v>
                </c:pt>
                <c:pt idx="8">
                  <c:v>0.5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5</c:v>
                </c:pt>
                <c:pt idx="13">
                  <c:v>7</c:v>
                </c:pt>
              </c:numCache>
            </c:numRef>
          </c:xVal>
          <c:yVal>
            <c:numRef>
              <c:f>Sheet1!$R$29:$R$42</c:f>
              <c:numCache>
                <c:formatCode>0.00</c:formatCode>
                <c:ptCount val="14"/>
                <c:pt idx="0">
                  <c:v>0.33552631578947373</c:v>
                </c:pt>
                <c:pt idx="1">
                  <c:v>0.36363636363636365</c:v>
                </c:pt>
                <c:pt idx="2">
                  <c:v>0.30909090909090908</c:v>
                </c:pt>
                <c:pt idx="3">
                  <c:v>0.31818181818181818</c:v>
                </c:pt>
                <c:pt idx="4">
                  <c:v>0.30909090909090908</c:v>
                </c:pt>
                <c:pt idx="5">
                  <c:v>0.22330097087378642</c:v>
                </c:pt>
                <c:pt idx="6">
                  <c:v>0.17272727272727273</c:v>
                </c:pt>
                <c:pt idx="7">
                  <c:v>0.13666666666666669</c:v>
                </c:pt>
                <c:pt idx="8">
                  <c:v>0.14166666666666669</c:v>
                </c:pt>
                <c:pt idx="9">
                  <c:v>0.33076923076923076</c:v>
                </c:pt>
                <c:pt idx="10">
                  <c:v>0.40666666666666662</c:v>
                </c:pt>
                <c:pt idx="11">
                  <c:v>0.35483870967741937</c:v>
                </c:pt>
                <c:pt idx="12">
                  <c:v>0.37027027027027026</c:v>
                </c:pt>
                <c:pt idx="13">
                  <c:v>0.50150150150150152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953-3B41-9D95-2121041C2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552304"/>
        <c:axId val="1244748144"/>
      </c:scatterChart>
      <c:valAx>
        <c:axId val="1262552304"/>
        <c:scaling>
          <c:logBase val="10"/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748144"/>
        <c:crosses val="max"/>
        <c:crossBetween val="midCat"/>
      </c:valAx>
      <c:valAx>
        <c:axId val="12447481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52304"/>
        <c:crossesAt val="1.0000000000000002E-2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Decrease in Initial Indoor Concentration as a Function of Time for </a:t>
            </a:r>
            <a:r>
              <a:rPr lang="en-US" dirty="0">
                <a:solidFill>
                  <a:srgbClr val="C00000"/>
                </a:solidFill>
              </a:rPr>
              <a:t>Various AER values </a:t>
            </a:r>
            <a:r>
              <a:rPr lang="en-US" dirty="0"/>
              <a:t>and </a:t>
            </a:r>
            <a:r>
              <a:rPr lang="en-US" dirty="0">
                <a:solidFill>
                  <a:srgbClr val="0B0FC0"/>
                </a:solidFill>
              </a:rPr>
              <a:t>k =0.5 hr-1</a:t>
            </a:r>
          </a:p>
        </c:rich>
      </c:tx>
      <c:layout>
        <c:manualLayout>
          <c:xMode val="edge"/>
          <c:yMode val="edge"/>
          <c:x val="8.4553571428571422E-2"/>
          <c:y val="8.42105263157894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04017270248958E-2"/>
          <c:y val="0.23165283473424089"/>
          <c:w val="0.88617162309895803"/>
          <c:h val="0.68918682408793386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Sheet1!$C$4:$C$23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</c:numCache>
            </c:numRef>
          </c:xVal>
          <c:yVal>
            <c:numRef>
              <c:f>Sheet1!$D$4:$D$23</c:f>
              <c:numCache>
                <c:formatCode>General</c:formatCode>
                <c:ptCount val="20"/>
                <c:pt idx="0">
                  <c:v>1</c:v>
                </c:pt>
                <c:pt idx="1">
                  <c:v>0.92004441462932329</c:v>
                </c:pt>
                <c:pt idx="2">
                  <c:v>0.84648172489061413</c:v>
                </c:pt>
                <c:pt idx="3">
                  <c:v>0.77880078307140488</c:v>
                </c:pt>
                <c:pt idx="4">
                  <c:v>0.71653131057378927</c:v>
                </c:pt>
                <c:pt idx="5">
                  <c:v>0.65924063020044377</c:v>
                </c:pt>
                <c:pt idx="6">
                  <c:v>0.60653065971263342</c:v>
                </c:pt>
                <c:pt idx="7">
                  <c:v>0.55803514577004709</c:v>
                </c:pt>
                <c:pt idx="8">
                  <c:v>0.51341711903259202</c:v>
                </c:pt>
                <c:pt idx="9">
                  <c:v>0.47236655274101469</c:v>
                </c:pt>
                <c:pt idx="10">
                  <c:v>0.4345982085070782</c:v>
                </c:pt>
                <c:pt idx="11">
                  <c:v>0.39984965434484737</c:v>
                </c:pt>
                <c:pt idx="12">
                  <c:v>0.36787944117144233</c:v>
                </c:pt>
                <c:pt idx="13">
                  <c:v>0.33846542510674221</c:v>
                </c:pt>
                <c:pt idx="14">
                  <c:v>0.31140322391459768</c:v>
                </c:pt>
                <c:pt idx="15">
                  <c:v>0.28650479686019009</c:v>
                </c:pt>
                <c:pt idx="16">
                  <c:v>0.26359713811572677</c:v>
                </c:pt>
                <c:pt idx="17">
                  <c:v>0.24252107463564868</c:v>
                </c:pt>
                <c:pt idx="18">
                  <c:v>0.22313016014842982</c:v>
                </c:pt>
                <c:pt idx="19">
                  <c:v>0.20528965757990927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298-BF41-88A3-9862E0E4F1CC}"/>
            </c:ext>
          </c:extLst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Sheet1!$C$4:$C$23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</c:numCache>
            </c:numRef>
          </c:xVal>
          <c:yVal>
            <c:numRef>
              <c:f>Sheet1!$E$4:$E$23</c:f>
              <c:numCache>
                <c:formatCode>General</c:formatCode>
                <c:ptCount val="20"/>
                <c:pt idx="0">
                  <c:v>1</c:v>
                </c:pt>
                <c:pt idx="1">
                  <c:v>0.65924063020044377</c:v>
                </c:pt>
                <c:pt idx="2">
                  <c:v>0.4345982085070782</c:v>
                </c:pt>
                <c:pt idx="3">
                  <c:v>0.28650479686019009</c:v>
                </c:pt>
                <c:pt idx="4">
                  <c:v>0.18887560283756183</c:v>
                </c:pt>
                <c:pt idx="5">
                  <c:v>0.12451447144412296</c:v>
                </c:pt>
                <c:pt idx="6">
                  <c:v>8.20849986238988E-2</c:v>
                </c:pt>
                <c:pt idx="7">
                  <c:v>5.4113766222821609E-2</c:v>
                </c:pt>
                <c:pt idx="8">
                  <c:v>3.5673993347252395E-2</c:v>
                </c:pt>
                <c:pt idx="9">
                  <c:v>2.3517745856009107E-2</c:v>
                </c:pt>
                <c:pt idx="10">
                  <c:v>1.5503853599009314E-2</c:v>
                </c:pt>
                <c:pt idx="11">
                  <c:v>1.0220770217146324E-2</c:v>
                </c:pt>
                <c:pt idx="12">
                  <c:v>6.737946999085467E-3</c:v>
                </c:pt>
                <c:pt idx="13">
                  <c:v>4.4419284259342908E-3</c:v>
                </c:pt>
                <c:pt idx="14">
                  <c:v>2.9282996948181888E-3</c:v>
                </c:pt>
                <c:pt idx="15">
                  <c:v>1.9304541362277093E-3</c:v>
                </c:pt>
                <c:pt idx="16">
                  <c:v>1.2726338013398079E-3</c:v>
                </c:pt>
                <c:pt idx="17">
                  <c:v>8.3897190920964181E-4</c:v>
                </c:pt>
                <c:pt idx="18">
                  <c:v>5.5308437014783363E-4</c:v>
                </c:pt>
                <c:pt idx="19">
                  <c:v>3.6461568873027322E-4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298-BF41-88A3-9862E0E4F1CC}"/>
            </c:ext>
          </c:extLst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Sheet1!$C$4:$C$23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</c:numCache>
            </c:numRef>
          </c:xVal>
          <c:yVal>
            <c:numRef>
              <c:f>Sheet1!$F$4:$F$23</c:f>
              <c:numCache>
                <c:formatCode>General</c:formatCode>
                <c:ptCount val="20"/>
                <c:pt idx="0">
                  <c:v>1</c:v>
                </c:pt>
                <c:pt idx="1">
                  <c:v>0.55803514577004709</c:v>
                </c:pt>
                <c:pt idx="2">
                  <c:v>0.31140322391459768</c:v>
                </c:pt>
                <c:pt idx="3">
                  <c:v>0.17377394345044514</c:v>
                </c:pt>
                <c:pt idx="4">
                  <c:v>9.6971967864405054E-2</c:v>
                </c:pt>
                <c:pt idx="5">
                  <c:v>5.4113766222821609E-2</c:v>
                </c:pt>
                <c:pt idx="6">
                  <c:v>3.0197383422318501E-2</c:v>
                </c:pt>
                <c:pt idx="7">
                  <c:v>1.6851201259947511E-2</c:v>
                </c:pt>
                <c:pt idx="8">
                  <c:v>9.4035625514952061E-3</c:v>
                </c:pt>
                <c:pt idx="9">
                  <c:v>5.2475183991813846E-3</c:v>
                </c:pt>
                <c:pt idx="10">
                  <c:v>2.9282996948181888E-3</c:v>
                </c:pt>
                <c:pt idx="11">
                  <c:v>1.6340941470562513E-3</c:v>
                </c:pt>
                <c:pt idx="12">
                  <c:v>9.1188196555451624E-4</c:v>
                </c:pt>
                <c:pt idx="13">
                  <c:v>5.0886218557329166E-4</c:v>
                </c:pt>
                <c:pt idx="14">
                  <c:v>2.8396298390325663E-4</c:v>
                </c:pt>
                <c:pt idx="15">
                  <c:v>1.5846132511575126E-4</c:v>
                </c:pt>
                <c:pt idx="16">
                  <c:v>8.8426988659883016E-5</c:v>
                </c:pt>
                <c:pt idx="17">
                  <c:v>4.9345367506824176E-5</c:v>
                </c:pt>
                <c:pt idx="18">
                  <c:v>2.7536449349747158E-5</c:v>
                </c:pt>
                <c:pt idx="19">
                  <c:v>1.5366306526875664E-5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298-BF41-88A3-9862E0E4F1CC}"/>
            </c:ext>
          </c:extLst>
        </c:ser>
        <c:ser>
          <c:idx val="3"/>
          <c:order val="3"/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Sheet1!$C$4:$C$23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</c:numCache>
            </c:numRef>
          </c:xVal>
          <c:yVal>
            <c:numRef>
              <c:f>Sheet1!$G$4:$G$23</c:f>
              <c:numCache>
                <c:formatCode>General</c:formatCode>
                <c:ptCount val="20"/>
                <c:pt idx="0">
                  <c:v>1</c:v>
                </c:pt>
                <c:pt idx="1">
                  <c:v>0.39984965434484737</c:v>
                </c:pt>
                <c:pt idx="2">
                  <c:v>0.15987974607969391</c:v>
                </c:pt>
                <c:pt idx="3">
                  <c:v>6.392786120670757E-2</c:v>
                </c:pt>
                <c:pt idx="4">
                  <c:v>2.5561533206507402E-2</c:v>
                </c:pt>
                <c:pt idx="5">
                  <c:v>1.0220770217146324E-2</c:v>
                </c:pt>
                <c:pt idx="6">
                  <c:v>4.0867714384640666E-3</c:v>
                </c:pt>
                <c:pt idx="7">
                  <c:v>1.6340941470562513E-3</c:v>
                </c:pt>
                <c:pt idx="8">
                  <c:v>6.5339197986738061E-4</c:v>
                </c:pt>
                <c:pt idx="9">
                  <c:v>2.6125855730166754E-4</c:v>
                </c:pt>
                <c:pt idx="10">
                  <c:v>1.0446414383170532E-4</c:v>
                </c:pt>
                <c:pt idx="11">
                  <c:v>4.1769951802537738E-5</c:v>
                </c:pt>
                <c:pt idx="12">
                  <c:v>1.6701700790245659E-5</c:v>
                </c:pt>
                <c:pt idx="13">
                  <c:v>6.6781692879507944E-6</c:v>
                </c:pt>
                <c:pt idx="14">
                  <c:v>2.6702636814434975E-6</c:v>
                </c:pt>
                <c:pt idx="15">
                  <c:v>1.0677040100347827E-6</c:v>
                </c:pt>
                <c:pt idx="16">
                  <c:v>4.2692107935501555E-7</c:v>
                </c:pt>
                <c:pt idx="17">
                  <c:v>1.7070424601263192E-7</c:v>
                </c:pt>
                <c:pt idx="18">
                  <c:v>6.8256033763348699E-8</c:v>
                </c:pt>
                <c:pt idx="19">
                  <c:v>2.7292151507225175E-8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298-BF41-88A3-9862E0E4F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7113488"/>
        <c:axId val="1117149984"/>
      </c:scatterChart>
      <c:valAx>
        <c:axId val="1117113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149984"/>
        <c:crosses val="autoZero"/>
        <c:crossBetween val="midCat"/>
      </c:valAx>
      <c:valAx>
        <c:axId val="1117149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11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036464191975995"/>
          <c:y val="0.1534105263157895"/>
          <c:w val="0.20891200082074429"/>
          <c:h val="0.34807293825113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0.14848</cdr:x>
      <cdr:y>0.14999</cdr:y>
    </cdr:from>
    <cdr:to>
      <cdr:x>0.20121</cdr:x>
      <cdr:y>0.18639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D9734F2-B639-F84E-8606-F993B3412B3B}"/>
            </a:ext>
          </a:extLst>
        </cdr:cNvPr>
        <cdr:cNvSpPr txBox="1"/>
      </cdr:nvSpPr>
      <cdr:spPr>
        <a:xfrm xmlns:a="http://schemas.openxmlformats.org/drawingml/2006/main">
          <a:off x="1287517" y="941947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46540-6131-EB4C-BF0D-2F5B6ECABF8E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AB70B-0875-804F-8B08-D8CF1320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CC69-C133-46E4-B91A-8B91D35DF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7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DO YOU NOTICE?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E3447-317D-4236-8017-03BD0195AC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0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E095-851D-C341-968A-341A24AC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DBDD9-3499-F444-9F0A-10790D4C9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AEC6-3DF2-1748-BDFF-5954E6F7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6EA1B-1858-7B4D-B279-BBF534C1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BF43-EB56-4A4C-8EDA-D5C3440A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ECD9-C84E-3B43-A1AA-FD466FE5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E97FF-22D1-3C45-A929-CBBD41C2E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E6BEB-AF05-DB46-B5BB-34CEA420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5DFE3-0BA1-4545-9E73-14A1A458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1901-EE49-624E-B665-06B96DBE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7B818-222F-8347-8B9D-8AE42690B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417E-F699-6A49-B871-68FF0DA2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FE8D-7EE6-C24C-95B6-D60EC257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FC588-EF69-D14F-82EC-A9137939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1E8B-1B78-C345-BCE9-9F875923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F563-11BA-A14A-A1BB-D9EA28BF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BD107-1CA4-1D4E-AC2A-E9FB7C6ED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7CA49-BB45-824E-A965-31C5F6AE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A8A46-4C7F-B84E-B60E-172521C8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6DC88-5F29-8443-8E93-A7A30D8F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B3D9-DA05-B748-84DF-D9A58AF7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52C1D-C3BB-D846-A311-F827D7B1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97BD4-D564-1649-A742-B038CADF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2EF7F-8B6C-8646-9A6F-0A506F35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61F2D-059F-0545-BE58-E7C6D1D1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DD76-1BA2-D640-BE34-CAE767D4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6F56-AFCE-2647-8E49-00C81BAE4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E3CDA-9590-4048-8D1E-FFC7C9C8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A7C94-BD8F-9642-8412-8330C682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3055-DEE8-CC47-9778-28BC89CB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96AA8-DE85-1145-8D79-778E1D54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4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0BC1-5AB6-3E4D-9F75-49174A5F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BD6B7-201C-054D-A567-1800C718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09D7A-4F34-7A4F-B629-297BF29FA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1CCD0-74CA-874B-B250-2414A0491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243AD-8B67-F346-AAF3-E5CE1068E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0F362-1265-A04A-9D19-440C3836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7EF8F-4E75-3B49-93EA-08E5D5D7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015B4-21FB-2A4A-B038-77B3AB21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DB54-0FBA-D043-B0F3-77960820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EA497-CBBA-1646-A2D2-E91DDD50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585AC-160F-FF49-8B86-7EDCC2E1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8F9A6-693E-4640-8497-210DDF5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AE1E2-239F-9146-999F-39F4CFCF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D49DE-0A4B-0B46-88CA-A928639B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94929-2792-3F41-A93F-00CEB8E2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DB0A-CC85-7A47-89EF-042665B2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1863-0305-D24E-B13C-8E7C4DFD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68EEE-0BB6-234B-A989-B8FCAB2D8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9920-3A48-8842-B236-0043F8BF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4A854-98A1-BA4C-9832-BDC0C533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FA511-315B-5D47-90B0-60A1573B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A60B-0E24-9A45-BB1A-B8CF7356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6D154-CFF0-B843-98E1-6920FDCDA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E7C56-070C-8945-8C79-FDCED00D1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476F-23F1-D84A-A27A-F8788601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5099A-BC58-2542-BFF8-F0D89C3E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9544F-4110-CA44-AE41-F44E4588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C21B4-8EB2-4443-BF0A-05F3ECA5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24AB4-7DAC-3242-87A7-4563507C9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ED881-4CDF-3740-BE09-20139BE96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46FE-9821-6A49-94FE-65C547FCA725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02AA-5C92-2448-A993-BB9D05C58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65D7A-0120-4947-BA97-1F66F5F7B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1A56-D6BC-5C4F-88B4-6D43F3DB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c.edu/aeroso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0412020317876#b004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vint.2020.105832" TargetMode="External"/><Relationship Id="rId2" Type="http://schemas.openxmlformats.org/officeDocument/2006/relationships/hyperlink" Target="https://doi.org/10.1080/02786826.2020.18125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envint.2020.105730" TargetMode="External"/><Relationship Id="rId5" Type="http://schemas.openxmlformats.org/officeDocument/2006/relationships/hyperlink" Target="https://doi.org/10.1080/02786826.2020.1829536" TargetMode="External"/><Relationship Id="rId4" Type="http://schemas.openxmlformats.org/officeDocument/2006/relationships/hyperlink" Target="https://doi.org/10.1038/s41586-020-2271-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73/pnas.2006874117)-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doi.org/10.1016/j.envres.2020.11060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01604120/146/supp/C" TargetMode="External"/><Relationship Id="rId2" Type="http://schemas.openxmlformats.org/officeDocument/2006/relationships/hyperlink" Target="https://www.sciencedirect.com/science/journal/01604120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QKnRoYk0w&amp;feature=youtu.be&amp;fbclid=IwAR1oQrcdjBpN1NrxBJlXmRYivhXNPWirxTh7CAkr6jEyzG3oIVgEi-jkOpY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EA57EF-8D4D-F94B-A4F8-D2E223FFD36E}"/>
              </a:ext>
            </a:extLst>
          </p:cNvPr>
          <p:cNvSpPr txBox="1"/>
          <p:nvPr/>
        </p:nvSpPr>
        <p:spPr>
          <a:xfrm>
            <a:off x="866899" y="213755"/>
            <a:ext cx="946463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rgbClr val="002060"/>
                </a:solidFill>
              </a:rPr>
              <a:t>Ο </a:t>
            </a:r>
            <a:r>
              <a:rPr lang="en-US" sz="3600" dirty="0">
                <a:solidFill>
                  <a:srgbClr val="002060"/>
                </a:solidFill>
              </a:rPr>
              <a:t>Covid19  </a:t>
            </a:r>
            <a:r>
              <a:rPr lang="el-GR" sz="3600" dirty="0">
                <a:solidFill>
                  <a:srgbClr val="002060"/>
                </a:solidFill>
              </a:rPr>
              <a:t>από τη σκοπιά της επιστήμης των </a:t>
            </a:r>
            <a:r>
              <a:rPr lang="en-US" sz="3600" dirty="0">
                <a:solidFill>
                  <a:srgbClr val="002060"/>
                </a:solidFill>
              </a:rPr>
              <a:t>aerosol ( </a:t>
            </a:r>
            <a:r>
              <a:rPr lang="el-GR" sz="3600" dirty="0" err="1">
                <a:solidFill>
                  <a:srgbClr val="002060"/>
                </a:solidFill>
              </a:rPr>
              <a:t>αερολυματων</a:t>
            </a:r>
            <a:r>
              <a:rPr lang="en-US" sz="3600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Constantinos Sioutas, Sc.D.</a:t>
            </a:r>
          </a:p>
          <a:p>
            <a:r>
              <a:rPr lang="en-US" sz="2400" dirty="0"/>
              <a:t>Fred Champion Professor</a:t>
            </a:r>
          </a:p>
          <a:p>
            <a:r>
              <a:rPr lang="en-US" sz="2400" dirty="0"/>
              <a:t>Department of Civil &amp; Environmental Engineering</a:t>
            </a:r>
          </a:p>
          <a:p>
            <a:r>
              <a:rPr lang="en-US" sz="2400" dirty="0"/>
              <a:t>University of Southern California</a:t>
            </a:r>
          </a:p>
          <a:p>
            <a:r>
              <a:rPr lang="en-US" sz="2400" dirty="0"/>
              <a:t>3620 South Vermont Avenue</a:t>
            </a:r>
          </a:p>
          <a:p>
            <a:r>
              <a:rPr lang="en-US" sz="2400" dirty="0"/>
              <a:t>Los Angeles, CA 90089</a:t>
            </a:r>
          </a:p>
          <a:p>
            <a:r>
              <a:rPr lang="en-US" sz="2400" dirty="0"/>
              <a:t>USA</a:t>
            </a:r>
          </a:p>
          <a:p>
            <a:r>
              <a:rPr lang="en-US" sz="2400" dirty="0"/>
              <a:t>Tel: (213)- 740 - 6134</a:t>
            </a:r>
          </a:p>
          <a:p>
            <a:r>
              <a:rPr lang="en-US" sz="2400" dirty="0"/>
              <a:t>Fax : (213)- 744- 1426</a:t>
            </a:r>
          </a:p>
          <a:p>
            <a:r>
              <a:rPr lang="en-US" sz="2400" dirty="0"/>
              <a:t>USC Aerosol Group Website: </a:t>
            </a:r>
            <a:r>
              <a:rPr lang="en-US" sz="2400" dirty="0">
                <a:hlinkClick r:id="rId2"/>
              </a:rPr>
              <a:t>www.usc.edu/aerosol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44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F304B8-F101-5044-8C09-4513017BE154}"/>
              </a:ext>
            </a:extLst>
          </p:cNvPr>
          <p:cNvSpPr txBox="1"/>
          <p:nvPr/>
        </p:nvSpPr>
        <p:spPr>
          <a:xfrm>
            <a:off x="225631" y="225631"/>
            <a:ext cx="11412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Water droplets from our exhaled breath will </a:t>
            </a:r>
            <a:r>
              <a:rPr lang="en-US" sz="2200" dirty="0">
                <a:solidFill>
                  <a:srgbClr val="C00000"/>
                </a:solidFill>
              </a:rPr>
              <a:t>come out at about 37 deg C</a:t>
            </a:r>
            <a:r>
              <a:rPr lang="en-US" sz="2200" dirty="0"/>
              <a:t>.  Within few seconds in the atmosphere, they </a:t>
            </a:r>
            <a:r>
              <a:rPr lang="en-US" sz="2200" dirty="0">
                <a:solidFill>
                  <a:srgbClr val="C00000"/>
                </a:solidFill>
              </a:rPr>
              <a:t>will reach ambient temperature and they will start evaporating</a:t>
            </a:r>
          </a:p>
        </p:txBody>
      </p:sp>
      <p:pic>
        <p:nvPicPr>
          <p:cNvPr id="1026" name="Picture 2" descr="Human head Drawing Face , human head transparent background PNG clipart |  HiClipart">
            <a:extLst>
              <a:ext uri="{FF2B5EF4-FFF2-40B4-BE49-F238E27FC236}">
                <a16:creationId xmlns:a16="http://schemas.microsoft.com/office/drawing/2014/main" id="{FD0A26C0-7760-1646-8CB6-9CF2EB09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67" y="1888176"/>
            <a:ext cx="1846482" cy="25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6E65309-B1CD-C546-9761-299D16F87B51}"/>
              </a:ext>
            </a:extLst>
          </p:cNvPr>
          <p:cNvSpPr/>
          <p:nvPr/>
        </p:nvSpPr>
        <p:spPr>
          <a:xfrm>
            <a:off x="3028208" y="2824088"/>
            <a:ext cx="724395" cy="714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E8A975-234B-9444-BAD0-4CDB092F1F73}"/>
              </a:ext>
            </a:extLst>
          </p:cNvPr>
          <p:cNvSpPr/>
          <p:nvPr/>
        </p:nvSpPr>
        <p:spPr>
          <a:xfrm>
            <a:off x="4548249" y="2959924"/>
            <a:ext cx="534390" cy="525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401208-32F4-F14A-B342-B50203B707E4}"/>
              </a:ext>
            </a:extLst>
          </p:cNvPr>
          <p:cNvSpPr/>
          <p:nvPr/>
        </p:nvSpPr>
        <p:spPr>
          <a:xfrm>
            <a:off x="5878285" y="3069770"/>
            <a:ext cx="332510" cy="35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99BF0D-DF80-0544-BE90-4BB63F7DDDA5}"/>
              </a:ext>
            </a:extLst>
          </p:cNvPr>
          <p:cNvSpPr/>
          <p:nvPr/>
        </p:nvSpPr>
        <p:spPr>
          <a:xfrm>
            <a:off x="6849116" y="3135084"/>
            <a:ext cx="181076" cy="21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0B97C9-EF9E-284F-97F3-07282CC00CFC}"/>
              </a:ext>
            </a:extLst>
          </p:cNvPr>
          <p:cNvCxnSpPr/>
          <p:nvPr/>
        </p:nvCxnSpPr>
        <p:spPr>
          <a:xfrm>
            <a:off x="3278578" y="3728851"/>
            <a:ext cx="4501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ECDCC0-91C3-E542-9BEE-D14BD2D364A7}"/>
              </a:ext>
            </a:extLst>
          </p:cNvPr>
          <p:cNvSpPr txBox="1"/>
          <p:nvPr/>
        </p:nvSpPr>
        <p:spPr>
          <a:xfrm>
            <a:off x="874966" y="4880758"/>
            <a:ext cx="874404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How long will it take for a droplet of a given size to shrink to 1 um in a room where the temperature is 20 deg C and the relative humidity, RH = 50%</a:t>
            </a:r>
          </a:p>
        </p:txBody>
      </p:sp>
    </p:spTree>
    <p:extLst>
      <p:ext uri="{BB962C8B-B14F-4D97-AF65-F5344CB8AC3E}">
        <p14:creationId xmlns:p14="http://schemas.microsoft.com/office/powerpoint/2010/main" val="279587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54365F3-52B0-F94A-9FD7-F521719A56E4}"/>
              </a:ext>
            </a:extLst>
          </p:cNvPr>
          <p:cNvGraphicFramePr>
            <a:graphicFrameLocks/>
          </p:cNvGraphicFramePr>
          <p:nvPr/>
        </p:nvGraphicFramePr>
        <p:xfrm>
          <a:off x="1958850" y="533729"/>
          <a:ext cx="8313306" cy="500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E3AF1D-7063-4642-AF01-98D177DC1E0E}"/>
              </a:ext>
            </a:extLst>
          </p:cNvPr>
          <p:cNvSpPr txBox="1"/>
          <p:nvPr/>
        </p:nvSpPr>
        <p:spPr>
          <a:xfrm>
            <a:off x="3745922" y="5770853"/>
            <a:ext cx="5160570" cy="40011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Time for Evaporation to 1 um (in seconds)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83D12-8FF4-EA45-9A11-A943D11C2E96}"/>
              </a:ext>
            </a:extLst>
          </p:cNvPr>
          <p:cNvSpPr txBox="1"/>
          <p:nvPr/>
        </p:nvSpPr>
        <p:spPr>
          <a:xfrm>
            <a:off x="296883" y="2101933"/>
            <a:ext cx="1661967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Initial Droplet Diameter, um </a:t>
            </a:r>
          </a:p>
        </p:txBody>
      </p:sp>
    </p:spTree>
    <p:extLst>
      <p:ext uri="{BB962C8B-B14F-4D97-AF65-F5344CB8AC3E}">
        <p14:creationId xmlns:p14="http://schemas.microsoft.com/office/powerpoint/2010/main" val="417174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7BC2D-935E-384C-A400-B76207406659}"/>
              </a:ext>
            </a:extLst>
          </p:cNvPr>
          <p:cNvSpPr txBox="1"/>
          <p:nvPr/>
        </p:nvSpPr>
        <p:spPr>
          <a:xfrm>
            <a:off x="665018" y="11875"/>
            <a:ext cx="934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Exhaled respiratory particles during singing and talking 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Alsved</a:t>
            </a:r>
            <a:r>
              <a:rPr lang="en-US" sz="2400" b="1" dirty="0"/>
              <a:t> et al 2020)</a:t>
            </a:r>
            <a:endParaRPr lang="en-US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2BD3F5-DCA1-9740-965E-E7E5EE10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8" y="842872"/>
            <a:ext cx="635000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0FE292-4A33-1642-B52C-AC0301B3B2A5}"/>
              </a:ext>
            </a:extLst>
          </p:cNvPr>
          <p:cNvSpPr/>
          <p:nvPr/>
        </p:nvSpPr>
        <p:spPr>
          <a:xfrm>
            <a:off x="6662057" y="4120738"/>
            <a:ext cx="617517" cy="961901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E5C168-B3F1-F549-AB44-E3F99F0F927D}"/>
              </a:ext>
            </a:extLst>
          </p:cNvPr>
          <p:cNvCxnSpPr/>
          <p:nvPr/>
        </p:nvCxnSpPr>
        <p:spPr>
          <a:xfrm flipV="1">
            <a:off x="5913912" y="5415147"/>
            <a:ext cx="1175658" cy="117565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6DC751-CC03-9A4B-88C1-6F3F6E3C3445}"/>
              </a:ext>
            </a:extLst>
          </p:cNvPr>
          <p:cNvSpPr txBox="1"/>
          <p:nvPr/>
        </p:nvSpPr>
        <p:spPr>
          <a:xfrm>
            <a:off x="9019309" y="1308862"/>
            <a:ext cx="20841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Data based on </a:t>
            </a:r>
            <a:r>
              <a:rPr lang="en-US" sz="2200" dirty="0">
                <a:solidFill>
                  <a:srgbClr val="00B050"/>
                </a:solidFill>
              </a:rPr>
              <a:t>15 professional opera singers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Error bars correspond to the 5% and 95% percentiles of the data </a:t>
            </a:r>
          </a:p>
        </p:txBody>
      </p:sp>
    </p:spTree>
    <p:extLst>
      <p:ext uri="{BB962C8B-B14F-4D97-AF65-F5344CB8AC3E}">
        <p14:creationId xmlns:p14="http://schemas.microsoft.com/office/powerpoint/2010/main" val="114517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89285-6E3E-484F-805F-11A44C67B400}"/>
              </a:ext>
            </a:extLst>
          </p:cNvPr>
          <p:cNvSpPr txBox="1"/>
          <p:nvPr/>
        </p:nvSpPr>
        <p:spPr>
          <a:xfrm>
            <a:off x="303377" y="180995"/>
            <a:ext cx="934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Exhaled respiratory particles during singing and talking (</a:t>
            </a:r>
            <a:r>
              <a:rPr lang="en-US" sz="2400" b="1" dirty="0" err="1"/>
              <a:t>Alsved</a:t>
            </a:r>
            <a:r>
              <a:rPr lang="en-US" sz="2400" b="1" dirty="0"/>
              <a:t> et al 2020</a:t>
            </a:r>
            <a:endParaRPr lang="en-US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1A9A8F2-33D7-D245-8B51-9A2FEE40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84" y="987405"/>
            <a:ext cx="63500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1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FFF961-897B-6C47-9CC8-37E07A6BFB50}"/>
              </a:ext>
            </a:extLst>
          </p:cNvPr>
          <p:cNvSpPr txBox="1"/>
          <p:nvPr/>
        </p:nvSpPr>
        <p:spPr>
          <a:xfrm>
            <a:off x="161066" y="36950"/>
            <a:ext cx="9583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Aerodynamic analysis of SARS-CoV-2 in two Wuhan hospitals</a:t>
            </a:r>
          </a:p>
          <a:p>
            <a:endParaRPr lang="en-US" sz="2400" dirty="0"/>
          </a:p>
          <a:p>
            <a:r>
              <a:rPr lang="en-US" sz="2000" dirty="0"/>
              <a:t>Yuan Liu, </a:t>
            </a:r>
            <a:r>
              <a:rPr lang="en-US" sz="2000" dirty="0" err="1">
                <a:solidFill>
                  <a:srgbClr val="0B0FC0"/>
                </a:solidFill>
              </a:rPr>
              <a:t>Zhi</a:t>
            </a:r>
            <a:r>
              <a:rPr lang="en-US" sz="2000" dirty="0">
                <a:solidFill>
                  <a:srgbClr val="0B0FC0"/>
                </a:solidFill>
              </a:rPr>
              <a:t> Ning</a:t>
            </a:r>
            <a:r>
              <a:rPr lang="en-US" sz="2000" dirty="0"/>
              <a:t>, Yu Chen, Ming Guo, </a:t>
            </a:r>
            <a:r>
              <a:rPr lang="en-US" sz="2000" dirty="0" err="1"/>
              <a:t>Yingle</a:t>
            </a:r>
            <a:r>
              <a:rPr lang="en-US" sz="2000" dirty="0"/>
              <a:t> Liu, Nirmal Kumar </a:t>
            </a:r>
            <a:r>
              <a:rPr lang="en-US" sz="2000" dirty="0" err="1"/>
              <a:t>Gali</a:t>
            </a:r>
            <a:r>
              <a:rPr lang="en-US" sz="2000" dirty="0"/>
              <a:t>, Li Sun, Yusen Duan, Jing Cai, </a:t>
            </a:r>
            <a:r>
              <a:rPr lang="en-US" sz="2000" dirty="0">
                <a:solidFill>
                  <a:srgbClr val="0B0FC0"/>
                </a:solidFill>
              </a:rPr>
              <a:t>Dane </a:t>
            </a:r>
            <a:r>
              <a:rPr lang="en-US" sz="2000" dirty="0" err="1">
                <a:solidFill>
                  <a:srgbClr val="0B0FC0"/>
                </a:solidFill>
              </a:rPr>
              <a:t>Westerdahl</a:t>
            </a:r>
            <a:r>
              <a:rPr lang="en-US" sz="2000" dirty="0"/>
              <a:t>, </a:t>
            </a:r>
            <a:r>
              <a:rPr lang="en-US" sz="2000" dirty="0" err="1"/>
              <a:t>Xinjin</a:t>
            </a:r>
            <a:r>
              <a:rPr lang="en-US" sz="2000" dirty="0"/>
              <a:t> Liu, </a:t>
            </a:r>
            <a:r>
              <a:rPr lang="en-US" sz="2000" dirty="0" err="1"/>
              <a:t>Ke</a:t>
            </a:r>
            <a:r>
              <a:rPr lang="en-US" sz="2000" dirty="0"/>
              <a:t> Xu, Kin-</a:t>
            </a:r>
            <a:r>
              <a:rPr lang="en-US" sz="2000" dirty="0" err="1"/>
              <a:t>fai</a:t>
            </a:r>
            <a:r>
              <a:rPr lang="en-US" sz="2000" dirty="0"/>
              <a:t> Ho, </a:t>
            </a:r>
            <a:r>
              <a:rPr lang="en-US" sz="2000" dirty="0" err="1"/>
              <a:t>Haidong</a:t>
            </a:r>
            <a:r>
              <a:rPr lang="en-US" sz="2000" dirty="0"/>
              <a:t> Kan, </a:t>
            </a:r>
            <a:r>
              <a:rPr lang="en-US" sz="2000" dirty="0" err="1"/>
              <a:t>Qingyan</a:t>
            </a:r>
            <a:r>
              <a:rPr lang="en-US" sz="2000" dirty="0"/>
              <a:t> Fu &amp; </a:t>
            </a:r>
            <a:r>
              <a:rPr lang="en-US" sz="2000" dirty="0" err="1"/>
              <a:t>Ke</a:t>
            </a:r>
            <a:r>
              <a:rPr lang="en-US" sz="2000" dirty="0"/>
              <a:t> Lan </a:t>
            </a:r>
          </a:p>
          <a:p>
            <a:r>
              <a:rPr lang="en-US" sz="2400" b="1" u="sng" dirty="0"/>
              <a:t>Nature</a:t>
            </a:r>
            <a:r>
              <a:rPr lang="en-US" sz="2400" dirty="0"/>
              <a:t> volume 582, pages557–560(2020)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B2962-96AA-944E-8010-132328E9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6" y="2403327"/>
            <a:ext cx="2600477" cy="36894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F72036-CFC3-B848-9B7F-C28434E944BC}"/>
              </a:ext>
            </a:extLst>
          </p:cNvPr>
          <p:cNvSpPr/>
          <p:nvPr/>
        </p:nvSpPr>
        <p:spPr>
          <a:xfrm>
            <a:off x="2761543" y="2079479"/>
            <a:ext cx="488917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Sioutas</a:t>
            </a:r>
            <a:r>
              <a:rPr lang="en-US" sz="2400" baseline="30000" dirty="0" err="1">
                <a:solidFill>
                  <a:schemeClr val="accent1"/>
                </a:solidFill>
              </a:rPr>
              <a:t>TM</a:t>
            </a:r>
            <a:r>
              <a:rPr lang="en-US" sz="2400" dirty="0">
                <a:solidFill>
                  <a:schemeClr val="accent1"/>
                </a:solidFill>
              </a:rPr>
              <a:t>  Cascade impactor (SKC </a:t>
            </a:r>
            <a:r>
              <a:rPr lang="en-US" sz="2400" dirty="0" err="1">
                <a:solidFill>
                  <a:schemeClr val="accent1"/>
                </a:solidFill>
              </a:rPr>
              <a:t>Inc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ED20D-12F5-8943-91FD-7D92F623DE06}"/>
              </a:ext>
            </a:extLst>
          </p:cNvPr>
          <p:cNvSpPr/>
          <p:nvPr/>
        </p:nvSpPr>
        <p:spPr>
          <a:xfrm>
            <a:off x="2880355" y="2654955"/>
            <a:ext cx="60140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err="1"/>
              <a:t>Misra</a:t>
            </a:r>
            <a:r>
              <a:rPr lang="en-US" dirty="0"/>
              <a:t>, C., Singh, M., Hall, P. and Sioutas</a:t>
            </a:r>
            <a:r>
              <a:rPr lang="en-US" baseline="30000" dirty="0"/>
              <a:t>*</a:t>
            </a:r>
            <a:r>
              <a:rPr lang="en-US" dirty="0"/>
              <a:t>, C. “Development and evaluation of a personal cascade impactor sampler (PCIS</a:t>
            </a:r>
            <a:r>
              <a:rPr lang="en-US" b="1" dirty="0"/>
              <a:t>)</a:t>
            </a:r>
            <a:r>
              <a:rPr lang="en-US" dirty="0"/>
              <a:t>”. </a:t>
            </a:r>
            <a:r>
              <a:rPr lang="en-US" i="1" u="sng" dirty="0"/>
              <a:t>Journal of</a:t>
            </a:r>
            <a:r>
              <a:rPr lang="en-US" u="sng" dirty="0"/>
              <a:t> </a:t>
            </a:r>
            <a:r>
              <a:rPr lang="en-US" i="1" u="sng" dirty="0"/>
              <a:t>Aerosol Science</a:t>
            </a:r>
            <a:r>
              <a:rPr lang="en-US" i="1" dirty="0"/>
              <a:t>, </a:t>
            </a:r>
            <a:r>
              <a:rPr lang="en-US" dirty="0"/>
              <a:t>33(7), 1027-1047, 2002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Singh, M., </a:t>
            </a:r>
            <a:r>
              <a:rPr lang="en-US" dirty="0" err="1"/>
              <a:t>Misra</a:t>
            </a:r>
            <a:r>
              <a:rPr lang="en-US" dirty="0"/>
              <a:t>, C., and Sioutas, C</a:t>
            </a:r>
            <a:r>
              <a:rPr lang="en-US" baseline="30000" dirty="0"/>
              <a:t>*</a:t>
            </a:r>
            <a:r>
              <a:rPr lang="en-US" dirty="0"/>
              <a:t>. “Field Evaluation of a Particle Monitor for Size-Dependent Measurement of Mass and Chemical Composition of Individual Exposures to PM”. </a:t>
            </a:r>
            <a:r>
              <a:rPr lang="en-US" i="1" u="sng" dirty="0"/>
              <a:t>Atmospheric Environment</a:t>
            </a:r>
            <a:r>
              <a:rPr lang="en-US" i="1" dirty="0"/>
              <a:t>, </a:t>
            </a:r>
            <a:r>
              <a:rPr lang="en-US" u="sng" dirty="0"/>
              <a:t>37(34)</a:t>
            </a:r>
            <a:r>
              <a:rPr lang="en-US" dirty="0"/>
              <a:t> 4781-4793, 2003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E2111312-6AB3-8F4C-8D7F-73DC0D0B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99" y="4829422"/>
            <a:ext cx="14001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D716D17-A067-E34E-B337-A4B6D97C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83" y="3402281"/>
            <a:ext cx="2345226" cy="31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47945D-9B97-AC46-A368-02998D1B6FD5}"/>
              </a:ext>
            </a:extLst>
          </p:cNvPr>
          <p:cNvSpPr txBox="1"/>
          <p:nvPr/>
        </p:nvSpPr>
        <p:spPr>
          <a:xfrm>
            <a:off x="4694500" y="4919046"/>
            <a:ext cx="3701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small size and light weight of the cascade impactor, combined with the battery-operated pump,  allows us to conduct measurements of size –fractionated PM chemistry in various micro environments </a:t>
            </a:r>
          </a:p>
        </p:txBody>
      </p:sp>
    </p:spTree>
    <p:extLst>
      <p:ext uri="{BB962C8B-B14F-4D97-AF65-F5344CB8AC3E}">
        <p14:creationId xmlns:p14="http://schemas.microsoft.com/office/powerpoint/2010/main" val="391047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. 1">
            <a:extLst>
              <a:ext uri="{FF2B5EF4-FFF2-40B4-BE49-F238E27FC236}">
                <a16:creationId xmlns:a16="http://schemas.microsoft.com/office/drawing/2014/main" id="{10252C8F-5D72-5841-A6DE-8FAC6693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79" y="296884"/>
            <a:ext cx="10905066" cy="41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53310D-4E85-8F46-858C-63CA6249F8B9}"/>
              </a:ext>
            </a:extLst>
          </p:cNvPr>
          <p:cNvSpPr/>
          <p:nvPr/>
        </p:nvSpPr>
        <p:spPr>
          <a:xfrm>
            <a:off x="443345" y="4601044"/>
            <a:ext cx="113053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22222"/>
                </a:solidFill>
                <a:effectLst/>
                <a:latin typeface="Harding"/>
              </a:rPr>
              <a:t>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, Concentration of SARS-CoV-2 in a protective-apparel removal room in zone B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Harding"/>
              </a:rPr>
              <a:t>Fangcang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 Hospital. </a:t>
            </a:r>
          </a:p>
          <a:p>
            <a:r>
              <a:rPr lang="en-US" sz="2000" b="1" i="0" dirty="0">
                <a:solidFill>
                  <a:srgbClr val="222222"/>
                </a:solidFill>
                <a:effectLst/>
                <a:latin typeface="Harding"/>
              </a:rPr>
              <a:t>b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, Concentration of SARS-CoV-2 in a protective-apparel removal room in zone C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Harding"/>
              </a:rPr>
              <a:t>Fangcang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 Hospital. </a:t>
            </a:r>
          </a:p>
          <a:p>
            <a:r>
              <a:rPr lang="en-US" sz="2000" b="1" i="0" dirty="0">
                <a:solidFill>
                  <a:srgbClr val="222222"/>
                </a:solidFill>
                <a:effectLst/>
                <a:latin typeface="Harding"/>
              </a:rPr>
              <a:t>c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, Concentration of SARS-CoV-2 in the medical staff’s office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Harding"/>
              </a:rPr>
              <a:t>Fangcang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 Hospital. </a:t>
            </a:r>
          </a:p>
          <a:p>
            <a:endParaRPr lang="en-US" sz="2000" dirty="0">
              <a:solidFill>
                <a:srgbClr val="222222"/>
              </a:solidFill>
              <a:latin typeface="Harding"/>
            </a:endParaRPr>
          </a:p>
          <a:p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The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Harding"/>
              </a:rPr>
              <a:t>x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 axis represents the aerodynamic diameter on a logarithmic scale to cover the multiple magnitudes of measured aerosol diameters.</a:t>
            </a:r>
          </a:p>
          <a:p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885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4E652-0EB4-F040-9695-52060FA4EB6F}"/>
              </a:ext>
            </a:extLst>
          </p:cNvPr>
          <p:cNvSpPr txBox="1"/>
          <p:nvPr/>
        </p:nvSpPr>
        <p:spPr>
          <a:xfrm>
            <a:off x="486887" y="211946"/>
            <a:ext cx="1035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what can we do </a:t>
            </a:r>
            <a:r>
              <a:rPr lang="en-US" sz="2400" dirty="0">
                <a:solidFill>
                  <a:srgbClr val="0B0FC0"/>
                </a:solidFill>
              </a:rPr>
              <a:t>in the absence of an effective and  widely available vaccine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0B0FC0"/>
                </a:solidFill>
              </a:rPr>
              <a:t>increase public protection</a:t>
            </a:r>
            <a:r>
              <a:rPr lang="en-US" sz="2400" dirty="0"/>
              <a:t> against Covid-19 infection?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EDED653-382C-4A47-B438-6DE384A3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4" y="1649351"/>
            <a:ext cx="7807957" cy="29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A22568-E97B-154B-8AB9-9594A98ECA7F}"/>
              </a:ext>
            </a:extLst>
          </p:cNvPr>
          <p:cNvSpPr/>
          <p:nvPr/>
        </p:nvSpPr>
        <p:spPr>
          <a:xfrm>
            <a:off x="1456706" y="4984060"/>
            <a:ext cx="7807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23232"/>
                </a:solidFill>
                <a:effectLst/>
                <a:latin typeface="NexusSerif"/>
              </a:rPr>
              <a:t>Fig. 1. Traditional infection control pyramid adapted from the 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NexusSerif"/>
              </a:rPr>
              <a:t>US Centers for Disease Control </a:t>
            </a:r>
            <a:r>
              <a:rPr lang="en-US" sz="2400" b="0" i="0" dirty="0">
                <a:solidFill>
                  <a:srgbClr val="323232"/>
                </a:solidFill>
                <a:effectLst/>
                <a:latin typeface="NexusSerif"/>
              </a:rPr>
              <a:t>(</a:t>
            </a:r>
            <a:r>
              <a:rPr lang="en-US" sz="2400" b="0" i="0" u="none" strike="noStrike" dirty="0">
                <a:solidFill>
                  <a:srgbClr val="0C7DBB"/>
                </a:solidFill>
                <a:effectLst/>
                <a:latin typeface="NexusSerif"/>
                <a:hlinkClick r:id="rId3"/>
              </a:rPr>
              <a:t>CDC, 2015</a:t>
            </a:r>
            <a:r>
              <a:rPr lang="en-US" sz="2400" b="0" i="0" dirty="0">
                <a:solidFill>
                  <a:srgbClr val="323232"/>
                </a:solidFill>
                <a:effectLst/>
                <a:latin typeface="NexusSerif"/>
              </a:rPr>
              <a:t>).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1D52DD-79C4-8746-BFCF-19C1DB934DAE}"/>
              </a:ext>
            </a:extLst>
          </p:cNvPr>
          <p:cNvCxnSpPr/>
          <p:nvPr/>
        </p:nvCxnSpPr>
        <p:spPr>
          <a:xfrm>
            <a:off x="1757548" y="2410691"/>
            <a:ext cx="451262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8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C51FA2-45F8-C74A-9087-00B324C7516B}"/>
              </a:ext>
            </a:extLst>
          </p:cNvPr>
          <p:cNvSpPr/>
          <p:nvPr/>
        </p:nvSpPr>
        <p:spPr>
          <a:xfrm>
            <a:off x="696684" y="213756"/>
            <a:ext cx="105254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C00000"/>
                </a:solidFill>
                <a:effectLst/>
                <a:latin typeface="Droid Serif"/>
              </a:rPr>
              <a:t>Aerosol filtration efficiency </a:t>
            </a:r>
            <a:r>
              <a:rPr lang="en-US" sz="2200" b="1" i="0" dirty="0">
                <a:solidFill>
                  <a:srgbClr val="333333"/>
                </a:solidFill>
                <a:effectLst/>
                <a:latin typeface="Droid Serif"/>
              </a:rPr>
              <a:t>of </a:t>
            </a:r>
            <a:r>
              <a:rPr lang="en-US" sz="2200" b="1" i="0" dirty="0">
                <a:solidFill>
                  <a:srgbClr val="0B0FC0"/>
                </a:solidFill>
                <a:effectLst/>
                <a:latin typeface="Droid Serif"/>
              </a:rPr>
              <a:t>household materials for homemade face masks</a:t>
            </a:r>
            <a:r>
              <a:rPr lang="en-US" sz="2200" b="1" i="0" dirty="0">
                <a:solidFill>
                  <a:srgbClr val="333333"/>
                </a:solidFill>
                <a:effectLst/>
                <a:latin typeface="Droid Serif"/>
              </a:rPr>
              <a:t>: Influence of material properties, particle size, particle electrical charge, face velocity, and leaks – </a:t>
            </a:r>
          </a:p>
          <a:p>
            <a:r>
              <a:rPr lang="en-US" sz="2200" b="1" i="0" dirty="0">
                <a:solidFill>
                  <a:srgbClr val="333333"/>
                </a:solidFill>
                <a:effectLst/>
                <a:latin typeface="Droid Serif"/>
              </a:rPr>
              <a:t>(</a:t>
            </a:r>
            <a:r>
              <a:rPr lang="en-US" sz="2200" b="1" i="0" dirty="0" err="1">
                <a:solidFill>
                  <a:srgbClr val="333333"/>
                </a:solidFill>
                <a:effectLst/>
                <a:latin typeface="Droid Serif"/>
              </a:rPr>
              <a:t>Drenwick</a:t>
            </a:r>
            <a:r>
              <a:rPr lang="en-US" sz="2200" b="1" i="0" dirty="0">
                <a:solidFill>
                  <a:srgbClr val="333333"/>
                </a:solidFill>
                <a:effectLst/>
                <a:latin typeface="Droid Serif"/>
              </a:rPr>
              <a:t> et al 2020)</a:t>
            </a:r>
            <a:endParaRPr lang="en-US" sz="22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8805D9B-288A-F84E-B89A-3CFF429A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84" y="1537771"/>
            <a:ext cx="8230468" cy="46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9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igure">
            <a:extLst>
              <a:ext uri="{FF2B5EF4-FFF2-40B4-BE49-F238E27FC236}">
                <a16:creationId xmlns:a16="http://schemas.microsoft.com/office/drawing/2014/main" id="{A47257B7-4396-764F-91D3-C2EE5C55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0"/>
            <a:ext cx="11034713" cy="685800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E29420-08F3-8E4B-B266-A9AFF164B5D8}"/>
              </a:ext>
            </a:extLst>
          </p:cNvPr>
          <p:cNvCxnSpPr/>
          <p:nvPr/>
        </p:nvCxnSpPr>
        <p:spPr>
          <a:xfrm>
            <a:off x="890650" y="1852550"/>
            <a:ext cx="0" cy="271944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9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FFD9E6-ADE2-D940-9A6D-93706CAA3A7B}"/>
              </a:ext>
            </a:extLst>
          </p:cNvPr>
          <p:cNvSpPr txBox="1"/>
          <p:nvPr/>
        </p:nvSpPr>
        <p:spPr>
          <a:xfrm>
            <a:off x="688768" y="226725"/>
            <a:ext cx="730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 Importance of Indoor Air Ventilation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534A2-6A5A-8945-8340-37DB210A7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859295"/>
            <a:ext cx="9847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indoor airborne pollutant, the rate of decrease in its concentration from an initial value of </a:t>
            </a:r>
            <a:r>
              <a:rPr lang="en-US" sz="2400" dirty="0" err="1">
                <a:solidFill>
                  <a:srgbClr val="0000FF"/>
                </a:solidFill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</a:rPr>
              <a:t>in</a:t>
            </a:r>
            <a:r>
              <a:rPr lang="en-US" sz="2400" dirty="0">
                <a:solidFill>
                  <a:srgbClr val="0000FF"/>
                </a:solidFill>
              </a:rPr>
              <a:t>(0) is given as follows: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D9250-BAE6-EE4C-9852-C24DE0592C57}"/>
              </a:ext>
            </a:extLst>
          </p:cNvPr>
          <p:cNvCxnSpPr/>
          <p:nvPr/>
        </p:nvCxnSpPr>
        <p:spPr>
          <a:xfrm>
            <a:off x="2979716" y="1937659"/>
            <a:ext cx="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9B8390-3BBC-C943-B6F6-3860AA3F6F4C}"/>
              </a:ext>
            </a:extLst>
          </p:cNvPr>
          <p:cNvCxnSpPr/>
          <p:nvPr/>
        </p:nvCxnSpPr>
        <p:spPr>
          <a:xfrm>
            <a:off x="2979716" y="3842659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80170E-9C86-C746-9096-E357A5760324}"/>
              </a:ext>
            </a:extLst>
          </p:cNvPr>
          <p:cNvCxnSpPr>
            <a:cxnSpLocks/>
          </p:cNvCxnSpPr>
          <p:nvPr/>
        </p:nvCxnSpPr>
        <p:spPr>
          <a:xfrm flipH="1">
            <a:off x="4340430" y="2486914"/>
            <a:ext cx="1388424" cy="875151"/>
          </a:xfrm>
          <a:prstGeom prst="line">
            <a:avLst/>
          </a:prstGeom>
          <a:ln>
            <a:solidFill>
              <a:srgbClr val="4F81BD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653F9E-43AD-3847-AD79-74039D46B916}"/>
              </a:ext>
            </a:extLst>
          </p:cNvPr>
          <p:cNvSpPr txBox="1"/>
          <p:nvPr/>
        </p:nvSpPr>
        <p:spPr>
          <a:xfrm>
            <a:off x="2903516" y="209005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in</a:t>
            </a:r>
            <a:r>
              <a:rPr lang="en-US" sz="2400" dirty="0"/>
              <a:t>(0)</a:t>
            </a:r>
            <a:endParaRPr lang="en-US" sz="2400" baseline="-25000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F5CB5CF-6C76-5243-99E8-3767B7DC1050}"/>
              </a:ext>
            </a:extLst>
          </p:cNvPr>
          <p:cNvSpPr/>
          <p:nvPr/>
        </p:nvSpPr>
        <p:spPr>
          <a:xfrm rot="10800000">
            <a:off x="2991104" y="1380107"/>
            <a:ext cx="4343400" cy="2362200"/>
          </a:xfrm>
          <a:prstGeom prst="arc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F383C1D-32DF-7642-8942-E1C57561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017304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in</a:t>
            </a:r>
            <a:r>
              <a:rPr lang="en-US" sz="2400" dirty="0"/>
              <a:t>(t)= C</a:t>
            </a:r>
            <a:r>
              <a:rPr lang="en-US" sz="2400" baseline="-25000" dirty="0"/>
              <a:t>in</a:t>
            </a:r>
            <a:r>
              <a:rPr lang="en-US" sz="2400" dirty="0"/>
              <a:t>(0)* exp (-(</a:t>
            </a:r>
            <a:r>
              <a:rPr lang="en-US" sz="2400" dirty="0">
                <a:solidFill>
                  <a:srgbClr val="00B050"/>
                </a:solidFill>
              </a:rPr>
              <a:t>AER</a:t>
            </a:r>
            <a:r>
              <a:rPr lang="en-US" sz="2400" dirty="0"/>
              <a:t>+</a:t>
            </a:r>
            <a:r>
              <a:rPr lang="en-US" sz="2400" dirty="0">
                <a:solidFill>
                  <a:srgbClr val="0070C0"/>
                </a:solidFill>
              </a:rPr>
              <a:t>K</a:t>
            </a:r>
            <a:r>
              <a:rPr lang="en-US" sz="2400" dirty="0"/>
              <a:t>) *t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B7423-8203-DA4E-812E-FD9AB6BAF82C}"/>
              </a:ext>
            </a:extLst>
          </p:cNvPr>
          <p:cNvSpPr/>
          <p:nvPr/>
        </p:nvSpPr>
        <p:spPr>
          <a:xfrm>
            <a:off x="212766" y="4037317"/>
            <a:ext cx="10390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pPr lvl="6" eaLnBrk="0" hangingPunct="0"/>
            <a:r>
              <a:rPr lang="en-US" sz="2400" dirty="0">
                <a:ea typeface="Calibri" pitchFamily="34" charset="0"/>
                <a:cs typeface="Times New Roman" pitchFamily="18" charset="0"/>
              </a:rPr>
              <a:t>	Air Volume Passing in 1 hour</a:t>
            </a:r>
          </a:p>
          <a:p>
            <a:pPr eaLnBrk="0" hangingPunct="0"/>
            <a:r>
              <a:rPr lang="en-US" sz="2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AER = Air Exchange Rate 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= </a:t>
            </a:r>
          </a:p>
          <a:p>
            <a:pPr lvl="6" eaLnBrk="0" hangingPunct="0"/>
            <a:r>
              <a:rPr lang="en-US" sz="2400" dirty="0">
                <a:ea typeface="Calibri" pitchFamily="34" charset="0"/>
                <a:cs typeface="Times New Roman" pitchFamily="18" charset="0"/>
              </a:rPr>
              <a:t>	Indoor Space Volume</a:t>
            </a:r>
          </a:p>
          <a:p>
            <a:pPr lvl="6" eaLnBrk="0" hangingPunct="0"/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ea typeface="Calibri" pitchFamily="34" charset="0"/>
                <a:cs typeface="Times New Roman" pitchFamily="18" charset="0"/>
              </a:rPr>
              <a:t>AER (in units of hr</a:t>
            </a:r>
            <a:r>
              <a:rPr lang="en-US" sz="2400" baseline="30000" dirty="0">
                <a:ea typeface="Calibri" pitchFamily="34" charset="0"/>
                <a:cs typeface="Times New Roman" pitchFamily="18" charset="0"/>
              </a:rPr>
              <a:t>-1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) is also </a:t>
            </a:r>
            <a:r>
              <a:rPr lang="en-US" sz="2400" i="1" u="sng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the inverse of residence time of a pollutant indoors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F20D61-7E1B-A54D-A164-AF48C2BA2A59}"/>
              </a:ext>
            </a:extLst>
          </p:cNvPr>
          <p:cNvCxnSpPr/>
          <p:nvPr/>
        </p:nvCxnSpPr>
        <p:spPr>
          <a:xfrm>
            <a:off x="3707080" y="5023262"/>
            <a:ext cx="3657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568543-8DFA-6A46-85E6-AE0FA1E786E7}"/>
              </a:ext>
            </a:extLst>
          </p:cNvPr>
          <p:cNvSpPr txBox="1"/>
          <p:nvPr/>
        </p:nvSpPr>
        <p:spPr>
          <a:xfrm>
            <a:off x="4340430" y="3969543"/>
            <a:ext cx="194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Time, 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A8335-8F7A-154A-ADCF-5E25826505CB}"/>
              </a:ext>
            </a:extLst>
          </p:cNvPr>
          <p:cNvSpPr txBox="1"/>
          <p:nvPr/>
        </p:nvSpPr>
        <p:spPr>
          <a:xfrm>
            <a:off x="960153" y="2004849"/>
            <a:ext cx="221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Indoor Concentration</a:t>
            </a:r>
          </a:p>
          <a:p>
            <a:r>
              <a:rPr lang="en-US" sz="2400" dirty="0" err="1"/>
              <a:t>C</a:t>
            </a:r>
            <a:r>
              <a:rPr lang="en-US" sz="2400" baseline="-25000" dirty="0" err="1"/>
              <a:t>in</a:t>
            </a:r>
            <a:endParaRPr lang="en-US" sz="2400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83431C-E930-B44D-B85B-76DA6F8644FB}"/>
              </a:ext>
            </a:extLst>
          </p:cNvPr>
          <p:cNvSpPr txBox="1"/>
          <p:nvPr/>
        </p:nvSpPr>
        <p:spPr>
          <a:xfrm>
            <a:off x="9013372" y="4237667"/>
            <a:ext cx="254131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K is the decay rate </a:t>
            </a:r>
            <a:r>
              <a:rPr lang="en-US" sz="2400" dirty="0"/>
              <a:t>of the pollutant </a:t>
            </a:r>
          </a:p>
          <a:p>
            <a:r>
              <a:rPr lang="en-US" sz="2400" dirty="0"/>
              <a:t>(in hr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499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1991F-05E4-6F4C-BA22-2B7CC1A1C564}"/>
              </a:ext>
            </a:extLst>
          </p:cNvPr>
          <p:cNvSpPr txBox="1"/>
          <p:nvPr/>
        </p:nvSpPr>
        <p:spPr>
          <a:xfrm>
            <a:off x="190005" y="35625"/>
            <a:ext cx="11412186" cy="1348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content of this presentation is based on the following publications (and some references therein):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M. </a:t>
            </a:r>
            <a:r>
              <a:rPr lang="en-US" dirty="0" err="1"/>
              <a:t>Alsved</a:t>
            </a:r>
            <a:r>
              <a:rPr lang="en-US" dirty="0"/>
              <a:t>, A. </a:t>
            </a:r>
            <a:r>
              <a:rPr lang="en-US" dirty="0" err="1"/>
              <a:t>Matamis</a:t>
            </a:r>
            <a:r>
              <a:rPr lang="en-US" dirty="0"/>
              <a:t>, R. Bohlin, M. Richter, P.-E. Bengtsson, C.-J. Fraenkel, P. </a:t>
            </a:r>
            <a:r>
              <a:rPr lang="en-US" dirty="0" err="1"/>
              <a:t>Medstrand</a:t>
            </a:r>
            <a:r>
              <a:rPr lang="en-US" dirty="0"/>
              <a:t> &amp; J. </a:t>
            </a:r>
            <a:r>
              <a:rPr lang="en-US" dirty="0" err="1"/>
              <a:t>Löndahl</a:t>
            </a:r>
            <a:r>
              <a:rPr lang="en-US" dirty="0"/>
              <a:t> (2020) Exhaled respiratory particles during singing and talking, Aerosol Science and Technology, 54:11, 1245-1248, DOI: </a:t>
            </a:r>
            <a:r>
              <a:rPr lang="en-US" u="sng" dirty="0">
                <a:hlinkClick r:id="rId2"/>
              </a:rPr>
              <a:t>10.1080/02786826.2020.1812502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Morawska</a:t>
            </a:r>
            <a:r>
              <a:rPr lang="en-US" dirty="0"/>
              <a:t> L. et al, “How can airborne transmission of COVID-19 indoors be minimized?” Environment International, Volume 142, September 2020, 105832, </a:t>
            </a:r>
            <a:r>
              <a:rPr lang="en-US" dirty="0">
                <a:hlinkClick r:id="rId3"/>
              </a:rPr>
              <a:t>https://doi.org/10.1016/j.envint.2020.105832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Liu, Y., Ning, Z., Chen, Y. </a:t>
            </a:r>
            <a:r>
              <a:rPr lang="en-US" i="1" dirty="0"/>
              <a:t>et al.</a:t>
            </a:r>
            <a:r>
              <a:rPr lang="en-US" dirty="0"/>
              <a:t> Aerodynamic analysis of SARS-CoV-2 in two Wuhan hospitals. </a:t>
            </a:r>
            <a:r>
              <a:rPr lang="en-US" i="1" dirty="0"/>
              <a:t>Nature</a:t>
            </a:r>
            <a:r>
              <a:rPr lang="en-US" dirty="0"/>
              <a:t> </a:t>
            </a:r>
            <a:r>
              <a:rPr lang="en-US" b="1" dirty="0"/>
              <a:t>582, </a:t>
            </a:r>
            <a:r>
              <a:rPr lang="en-US" dirty="0"/>
              <a:t>557–560 (2020). </a:t>
            </a:r>
            <a:r>
              <a:rPr lang="en-US" dirty="0">
                <a:hlinkClick r:id="rId4"/>
              </a:rPr>
              <a:t>https://doi.org/10.1038/s41586-020-2271-3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Misra</a:t>
            </a:r>
            <a:r>
              <a:rPr lang="en-US" dirty="0"/>
              <a:t>, C., Singh, M., Hall, P. and Sioutas, C. “Development and evaluation of a personal cascade impactor sampler (PCIS</a:t>
            </a:r>
            <a:r>
              <a:rPr lang="en-US" b="1" dirty="0"/>
              <a:t>)</a:t>
            </a:r>
            <a:r>
              <a:rPr lang="en-US" dirty="0"/>
              <a:t>”. </a:t>
            </a:r>
            <a:r>
              <a:rPr lang="en-US" i="1" u="sng" dirty="0"/>
              <a:t>Journal of</a:t>
            </a:r>
            <a:r>
              <a:rPr lang="en-US" u="sng" dirty="0"/>
              <a:t> </a:t>
            </a:r>
            <a:r>
              <a:rPr lang="en-US" i="1" u="sng" dirty="0"/>
              <a:t>Aerosol Science</a:t>
            </a:r>
            <a:r>
              <a:rPr lang="en-US" i="1" dirty="0"/>
              <a:t>, </a:t>
            </a:r>
            <a:r>
              <a:rPr lang="en-US" dirty="0"/>
              <a:t>33(7), 1027-1047,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Sima</a:t>
            </a:r>
            <a:r>
              <a:rPr lang="en-US" dirty="0"/>
              <a:t> </a:t>
            </a:r>
            <a:r>
              <a:rPr lang="en-US" dirty="0" err="1"/>
              <a:t>Asadi</a:t>
            </a:r>
            <a:r>
              <a:rPr lang="en-US" dirty="0"/>
              <a:t>, Nicole Bouvier, Anthony S. Wexler &amp; William D. </a:t>
            </a:r>
            <a:r>
              <a:rPr lang="en-US" dirty="0" err="1"/>
              <a:t>Ristenpart</a:t>
            </a:r>
            <a:r>
              <a:rPr lang="en-US" dirty="0"/>
              <a:t> “The coronavirus pandemic and aerosols: Does COVID-19 transmit via expiratory particles?” Aerosol Science and Technology, Volume 54, 2020 - Issue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Paul </a:t>
            </a:r>
            <a:r>
              <a:rPr lang="en-US" dirty="0" err="1"/>
              <a:t>Dabisch</a:t>
            </a:r>
            <a:r>
              <a:rPr lang="en-US" dirty="0"/>
              <a:t>, Michael </a:t>
            </a:r>
            <a:r>
              <a:rPr lang="en-US" dirty="0" err="1"/>
              <a:t>Schuit</a:t>
            </a:r>
            <a:r>
              <a:rPr lang="en-US" dirty="0"/>
              <a:t>, </a:t>
            </a:r>
            <a:r>
              <a:rPr lang="en-US" dirty="0" err="1"/>
              <a:t>Artemas</a:t>
            </a:r>
            <a:r>
              <a:rPr lang="en-US" dirty="0"/>
              <a:t> Herzog, Katie Beck, Stewart Wood, Melissa Krause, David Miller, Wade Weaver, et al (2020) The Influence of Temperature, Humidity, and Simulated Sunlight on the Infectivity of SARS-CoV-2 in Aerosols, Aerosol Science and Technology, DOI: </a:t>
            </a:r>
            <a:r>
              <a:rPr lang="en-US" u="sng" dirty="0">
                <a:hlinkClick r:id="rId5"/>
              </a:rPr>
              <a:t>10.1080/02786826.2020.1829536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Frank </a:t>
            </a:r>
            <a:r>
              <a:rPr lang="en-US" dirty="0" err="1"/>
              <a:t>Drewnick</a:t>
            </a:r>
            <a:r>
              <a:rPr lang="en-US" dirty="0"/>
              <a:t>, Julia </a:t>
            </a:r>
            <a:r>
              <a:rPr lang="en-US" dirty="0" err="1"/>
              <a:t>Pikmann</a:t>
            </a:r>
            <a:r>
              <a:rPr lang="en-US" dirty="0"/>
              <a:t>, </a:t>
            </a:r>
            <a:r>
              <a:rPr lang="en-US" dirty="0" err="1"/>
              <a:t>Friederike</a:t>
            </a:r>
            <a:r>
              <a:rPr lang="en-US" dirty="0"/>
              <a:t> </a:t>
            </a:r>
            <a:r>
              <a:rPr lang="en-US" dirty="0" err="1"/>
              <a:t>Fachinger</a:t>
            </a:r>
            <a:r>
              <a:rPr lang="en-US" dirty="0"/>
              <a:t>, Lasse </a:t>
            </a:r>
            <a:r>
              <a:rPr lang="en-US" dirty="0" err="1"/>
              <a:t>Moormann</a:t>
            </a:r>
            <a:r>
              <a:rPr lang="en-US" dirty="0"/>
              <a:t>, Fiona Sprang &amp; Stephan </a:t>
            </a:r>
            <a:r>
              <a:rPr lang="en-US" dirty="0" err="1"/>
              <a:t>Borrmann</a:t>
            </a:r>
            <a:r>
              <a:rPr lang="en-US" dirty="0"/>
              <a:t> (2020) Aerosol filtration efficiency of household materials for homemade face masks: Influence of material properties, particle size, particle electrical charge, face velocity, and leaks, Aerosol Science and Technology, DOI: 10.1080/02786826.2020.1817846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Morawska</a:t>
            </a:r>
            <a:r>
              <a:rPr lang="en-US" dirty="0"/>
              <a:t> L and Cao J. “Airborne transmission of SARS-CoV-2: The world should face the reality: “. Environment International, Volume 139, June 2020, 105730 , </a:t>
            </a:r>
            <a:r>
              <a:rPr lang="en-US" dirty="0">
                <a:hlinkClick r:id="rId6" tooltip="Persistent link using digital object identifier"/>
              </a:rPr>
              <a:t>https://doi.org/10.1016/j.envint.2020.105730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Zhu, Y., Hinds, W. C., </a:t>
            </a:r>
            <a:r>
              <a:rPr lang="en-US" dirty="0" err="1"/>
              <a:t>Krudysz</a:t>
            </a:r>
            <a:r>
              <a:rPr lang="en-US" dirty="0"/>
              <a:t>, M., Kuhn, T., </a:t>
            </a:r>
            <a:r>
              <a:rPr lang="en-US" dirty="0" err="1"/>
              <a:t>Froines</a:t>
            </a:r>
            <a:r>
              <a:rPr lang="en-US" dirty="0"/>
              <a:t>, J., &amp; Sioutas, C. (2005). Penetration of freeway ultrafine particles into indoor environments. Journal of Aerosol Science, 36(3), 303-322.</a:t>
            </a:r>
          </a:p>
          <a:p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33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BA046D-254B-3147-AB2A-083F68639658}"/>
              </a:ext>
            </a:extLst>
          </p:cNvPr>
          <p:cNvSpPr txBox="1"/>
          <p:nvPr/>
        </p:nvSpPr>
        <p:spPr>
          <a:xfrm>
            <a:off x="510639" y="200820"/>
            <a:ext cx="104621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K</a:t>
            </a:r>
            <a:r>
              <a:rPr lang="en-US" sz="2400" dirty="0">
                <a:solidFill>
                  <a:srgbClr val="0B0FC0"/>
                </a:solidFill>
              </a:rPr>
              <a:t> in the case of aerosols is </a:t>
            </a:r>
            <a:r>
              <a:rPr lang="en-US" sz="2400" dirty="0"/>
              <a:t>approximately equal to:</a:t>
            </a:r>
          </a:p>
          <a:p>
            <a:endParaRPr lang="en-US" sz="2400" dirty="0"/>
          </a:p>
          <a:p>
            <a:r>
              <a:rPr lang="en-US" sz="2400" dirty="0"/>
              <a:t>			V</a:t>
            </a:r>
            <a:r>
              <a:rPr lang="en-US" sz="2400" baseline="-25000" dirty="0"/>
              <a:t>TS</a:t>
            </a:r>
            <a:r>
              <a:rPr lang="en-US" sz="2400" dirty="0"/>
              <a:t>	</a:t>
            </a:r>
          </a:p>
          <a:p>
            <a:r>
              <a:rPr lang="en-US" sz="2400" dirty="0"/>
              <a:t>		K = 		</a:t>
            </a:r>
          </a:p>
          <a:p>
            <a:r>
              <a:rPr lang="en-US" sz="2400" dirty="0"/>
              <a:t>			H</a:t>
            </a:r>
          </a:p>
          <a:p>
            <a:endParaRPr lang="en-US" sz="2400" dirty="0"/>
          </a:p>
          <a:p>
            <a:r>
              <a:rPr lang="en-US" sz="2400" dirty="0"/>
              <a:t>H= the height of the indoor environment (</a:t>
            </a:r>
            <a:r>
              <a:rPr lang="en-US" sz="2400" dirty="0" err="1"/>
              <a:t>e.g</a:t>
            </a:r>
            <a:r>
              <a:rPr lang="en-US" sz="2400" dirty="0"/>
              <a:t> 3 or 5 or 10 meters or…)</a:t>
            </a:r>
          </a:p>
          <a:p>
            <a:endParaRPr lang="en-US" sz="2400" dirty="0"/>
          </a:p>
          <a:p>
            <a:r>
              <a:rPr lang="en-US" sz="2400" dirty="0"/>
              <a:t>V</a:t>
            </a:r>
            <a:r>
              <a:rPr lang="en-US" sz="2400" baseline="-25000" dirty="0"/>
              <a:t>TS</a:t>
            </a:r>
            <a:r>
              <a:rPr lang="en-US" sz="2400" dirty="0"/>
              <a:t> = the particle settling velocity (cm/s or m/s), defined earlier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the next slide we show </a:t>
            </a:r>
            <a:r>
              <a:rPr lang="en-US" sz="2400" dirty="0">
                <a:solidFill>
                  <a:srgbClr val="0B0FC0"/>
                </a:solidFill>
              </a:rPr>
              <a:t>some experimentally derived decay rates, K, (in hr</a:t>
            </a:r>
            <a:r>
              <a:rPr lang="en-US" sz="2400" baseline="30000" dirty="0">
                <a:solidFill>
                  <a:srgbClr val="0B0FC0"/>
                </a:solidFill>
              </a:rPr>
              <a:t>-1</a:t>
            </a:r>
            <a:r>
              <a:rPr lang="en-US" sz="2400" dirty="0">
                <a:solidFill>
                  <a:srgbClr val="0B0FC0"/>
                </a:solidFill>
              </a:rPr>
              <a:t>)</a:t>
            </a:r>
          </a:p>
          <a:p>
            <a:r>
              <a:rPr lang="en-US" sz="2400" dirty="0">
                <a:solidFill>
                  <a:srgbClr val="0B0FC0"/>
                </a:solidFill>
              </a:rPr>
              <a:t>as a function of particle size </a:t>
            </a:r>
            <a:r>
              <a:rPr lang="en-US" sz="2400" dirty="0"/>
              <a:t>in some </a:t>
            </a:r>
            <a:r>
              <a:rPr lang="en-US" sz="2400" dirty="0">
                <a:solidFill>
                  <a:srgbClr val="C00000"/>
                </a:solidFill>
              </a:rPr>
              <a:t>UCLA housing apartments </a:t>
            </a:r>
            <a:r>
              <a:rPr lang="en-US" sz="2400" dirty="0"/>
              <a:t>(from our work described in Zhu et al, 2005)</a:t>
            </a:r>
          </a:p>
          <a:p>
            <a:endParaRPr lang="en-US" sz="2400" dirty="0"/>
          </a:p>
          <a:p>
            <a:r>
              <a:rPr lang="en-US" sz="2400" dirty="0"/>
              <a:t>As you will see, the </a:t>
            </a:r>
            <a:r>
              <a:rPr lang="en-US" sz="2400" dirty="0">
                <a:solidFill>
                  <a:srgbClr val="0B0FC0"/>
                </a:solidFill>
              </a:rPr>
              <a:t>decay rates are at most around 0.5 - 0.6 hr</a:t>
            </a:r>
            <a:r>
              <a:rPr lang="en-US" sz="2400" baseline="30000" dirty="0">
                <a:solidFill>
                  <a:srgbClr val="0B0FC0"/>
                </a:solidFill>
              </a:rPr>
              <a:t>-1 </a:t>
            </a:r>
            <a:r>
              <a:rPr lang="en-US" sz="2400" dirty="0">
                <a:solidFill>
                  <a:srgbClr val="0B0FC0"/>
                </a:solidFill>
              </a:rPr>
              <a:t>for </a:t>
            </a:r>
            <a:r>
              <a:rPr lang="en-US" sz="2400" dirty="0"/>
              <a:t>aerosols below 10 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/>
              <a:t>m</a:t>
            </a:r>
            <a:endParaRPr lang="en-US" sz="2400" baseline="30000" dirty="0"/>
          </a:p>
          <a:p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187E95-4087-CA40-9F30-68821C4A9C4C}"/>
              </a:ext>
            </a:extLst>
          </p:cNvPr>
          <p:cNvCxnSpPr/>
          <p:nvPr/>
        </p:nvCxnSpPr>
        <p:spPr>
          <a:xfrm>
            <a:off x="3040082" y="1484415"/>
            <a:ext cx="13181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02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39A2427-D913-5D42-8A07-DA6458965180}"/>
              </a:ext>
            </a:extLst>
          </p:cNvPr>
          <p:cNvSpPr txBox="1"/>
          <p:nvPr/>
        </p:nvSpPr>
        <p:spPr>
          <a:xfrm>
            <a:off x="4369130" y="314643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Particle Diameter (um)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6DD733-AF8B-2140-902D-A12048CB1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98596"/>
              </p:ext>
            </p:extLst>
          </p:nvPr>
        </p:nvGraphicFramePr>
        <p:xfrm>
          <a:off x="1119216" y="168424"/>
          <a:ext cx="8671034" cy="627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268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D56BAFC-3B24-C749-9C7F-6CDC5D4AB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95309"/>
              </p:ext>
            </p:extLst>
          </p:nvPr>
        </p:nvGraphicFramePr>
        <p:xfrm>
          <a:off x="1745672" y="139617"/>
          <a:ext cx="8534400" cy="603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CD3E0C-CEBA-0242-8298-00FF52A4C96A}"/>
              </a:ext>
            </a:extLst>
          </p:cNvPr>
          <p:cNvSpPr txBox="1"/>
          <p:nvPr/>
        </p:nvSpPr>
        <p:spPr>
          <a:xfrm>
            <a:off x="332508" y="2220687"/>
            <a:ext cx="141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baseline="-25000" dirty="0" err="1"/>
              <a:t>in</a:t>
            </a:r>
            <a:r>
              <a:rPr lang="en-US" sz="2400" dirty="0"/>
              <a:t>/</a:t>
            </a:r>
            <a:r>
              <a:rPr lang="en-US" sz="2400" dirty="0" err="1"/>
              <a:t>C</a:t>
            </a:r>
            <a:r>
              <a:rPr lang="en-US" sz="2400" baseline="-25000" dirty="0" err="1"/>
              <a:t>in</a:t>
            </a:r>
            <a:r>
              <a:rPr lang="en-US" sz="2400" dirty="0"/>
              <a:t> (0)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2910C-5049-D240-8E56-809652CDB243}"/>
              </a:ext>
            </a:extLst>
          </p:cNvPr>
          <p:cNvSpPr txBox="1"/>
          <p:nvPr/>
        </p:nvSpPr>
        <p:spPr>
          <a:xfrm>
            <a:off x="3610098" y="6256718"/>
            <a:ext cx="404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  (in minutes)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593FCB-3D8C-504E-A877-8F6B3112F84A}"/>
              </a:ext>
            </a:extLst>
          </p:cNvPr>
          <p:cNvSpPr txBox="1"/>
          <p:nvPr/>
        </p:nvSpPr>
        <p:spPr>
          <a:xfrm>
            <a:off x="9020938" y="1104405"/>
            <a:ext cx="1425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AER=0, K=0.5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EF114-FDD1-844D-A3A1-6B60224EF0C7}"/>
              </a:ext>
            </a:extLst>
          </p:cNvPr>
          <p:cNvSpPr txBox="1"/>
          <p:nvPr/>
        </p:nvSpPr>
        <p:spPr>
          <a:xfrm>
            <a:off x="9054588" y="1636814"/>
            <a:ext cx="1425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AER=2, K=0.5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24BCB-E2E8-3B43-A0CD-975883E45109}"/>
              </a:ext>
            </a:extLst>
          </p:cNvPr>
          <p:cNvSpPr txBox="1"/>
          <p:nvPr/>
        </p:nvSpPr>
        <p:spPr>
          <a:xfrm>
            <a:off x="9054588" y="2183080"/>
            <a:ext cx="1425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AER=3, K=0.5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71345-D854-1C45-8E79-E592F4B34685}"/>
              </a:ext>
            </a:extLst>
          </p:cNvPr>
          <p:cNvSpPr txBox="1"/>
          <p:nvPr/>
        </p:nvSpPr>
        <p:spPr>
          <a:xfrm>
            <a:off x="9054588" y="2717469"/>
            <a:ext cx="1425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AER=5, K=0.5</a:t>
            </a:r>
          </a:p>
        </p:txBody>
      </p:sp>
    </p:spTree>
    <p:extLst>
      <p:ext uri="{BB962C8B-B14F-4D97-AF65-F5344CB8AC3E}">
        <p14:creationId xmlns:p14="http://schemas.microsoft.com/office/powerpoint/2010/main" val="313120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1DF1E3-530E-0A4C-8632-57E18E541BBF}"/>
              </a:ext>
            </a:extLst>
          </p:cNvPr>
          <p:cNvSpPr/>
          <p:nvPr/>
        </p:nvSpPr>
        <p:spPr>
          <a:xfrm>
            <a:off x="3800115" y="2006938"/>
            <a:ext cx="1583377" cy="1065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FB4305-F7FB-E84C-B7BA-427A35203BC1}"/>
              </a:ext>
            </a:extLst>
          </p:cNvPr>
          <p:cNvSpPr/>
          <p:nvPr/>
        </p:nvSpPr>
        <p:spPr>
          <a:xfrm>
            <a:off x="593778" y="902532"/>
            <a:ext cx="6400800" cy="30400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Man outline">
            <a:extLst>
              <a:ext uri="{FF2B5EF4-FFF2-40B4-BE49-F238E27FC236}">
                <a16:creationId xmlns:a16="http://schemas.microsoft.com/office/drawing/2014/main" id="{FB277E73-E367-6341-BAA1-FF46D556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347" y="2636330"/>
            <a:ext cx="1015340" cy="11905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00696BD-C6D3-C24F-8D2C-9C9E9981DEA3}"/>
              </a:ext>
            </a:extLst>
          </p:cNvPr>
          <p:cNvSpPr/>
          <p:nvPr/>
        </p:nvSpPr>
        <p:spPr>
          <a:xfrm>
            <a:off x="2185072" y="565329"/>
            <a:ext cx="2695686" cy="10212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26308A-6323-004C-8715-51D882389C78}"/>
              </a:ext>
            </a:extLst>
          </p:cNvPr>
          <p:cNvSpPr/>
          <p:nvPr/>
        </p:nvSpPr>
        <p:spPr>
          <a:xfrm>
            <a:off x="2889674" y="550111"/>
            <a:ext cx="1100447" cy="10212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7334D1-7B76-4E43-9DB7-2185FAFCFBAE}"/>
              </a:ext>
            </a:extLst>
          </p:cNvPr>
          <p:cNvSpPr/>
          <p:nvPr/>
        </p:nvSpPr>
        <p:spPr>
          <a:xfrm>
            <a:off x="1567554" y="2529452"/>
            <a:ext cx="118754" cy="1068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4FB51F-F39D-034B-87F4-129F4F149B4A}"/>
              </a:ext>
            </a:extLst>
          </p:cNvPr>
          <p:cNvSpPr/>
          <p:nvPr/>
        </p:nvSpPr>
        <p:spPr>
          <a:xfrm>
            <a:off x="1812977" y="2339447"/>
            <a:ext cx="118754" cy="1068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3ECB08A-AF2B-6444-8238-72CF01DF6D2A}"/>
              </a:ext>
            </a:extLst>
          </p:cNvPr>
          <p:cNvSpPr/>
          <p:nvPr/>
        </p:nvSpPr>
        <p:spPr>
          <a:xfrm>
            <a:off x="1741726" y="2772896"/>
            <a:ext cx="118754" cy="1068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1FB318-F2A8-9347-9319-49F7CED37D09}"/>
              </a:ext>
            </a:extLst>
          </p:cNvPr>
          <p:cNvSpPr/>
          <p:nvPr/>
        </p:nvSpPr>
        <p:spPr>
          <a:xfrm>
            <a:off x="2048505" y="2551718"/>
            <a:ext cx="118754" cy="1068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86550F2-19C5-FE4A-A3C3-9E21245CCC01}"/>
              </a:ext>
            </a:extLst>
          </p:cNvPr>
          <p:cNvSpPr/>
          <p:nvPr/>
        </p:nvSpPr>
        <p:spPr>
          <a:xfrm>
            <a:off x="2072256" y="2848107"/>
            <a:ext cx="118754" cy="1068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E938338-A314-8442-96AA-5AD7FC3AFCC2}"/>
              </a:ext>
            </a:extLst>
          </p:cNvPr>
          <p:cNvSpPr/>
          <p:nvPr/>
        </p:nvSpPr>
        <p:spPr>
          <a:xfrm>
            <a:off x="2236531" y="2228611"/>
            <a:ext cx="118754" cy="1068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098461-684E-814F-9AE1-C55E2964F422}"/>
              </a:ext>
            </a:extLst>
          </p:cNvPr>
          <p:cNvSpPr/>
          <p:nvPr/>
        </p:nvSpPr>
        <p:spPr>
          <a:xfrm>
            <a:off x="2388931" y="2939151"/>
            <a:ext cx="118754" cy="1068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42C322-75C6-2640-9A00-35E3395A1BBC}"/>
              </a:ext>
            </a:extLst>
          </p:cNvPr>
          <p:cNvSpPr/>
          <p:nvPr/>
        </p:nvSpPr>
        <p:spPr>
          <a:xfrm>
            <a:off x="146476" y="4320656"/>
            <a:ext cx="112023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B050"/>
                </a:solidFill>
                <a:latin typeface="Helvetica" pitchFamily="2" charset="0"/>
              </a:rPr>
              <a:t>Mass Balance in the indoor environment</a:t>
            </a:r>
            <a:r>
              <a:rPr lang="en-US" sz="2400" dirty="0">
                <a:latin typeface="Helvetica" pitchFamily="2" charset="0"/>
              </a:rPr>
              <a:t>: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	V * </a:t>
            </a:r>
            <a:r>
              <a:rPr lang="en-US" sz="2400" dirty="0" err="1">
                <a:latin typeface="Helvetica" pitchFamily="2" charset="0"/>
              </a:rPr>
              <a:t>dC</a:t>
            </a:r>
            <a:r>
              <a:rPr lang="en-US" sz="2400" dirty="0">
                <a:latin typeface="Helvetica" pitchFamily="2" charset="0"/>
              </a:rPr>
              <a:t> / dt = S – V * AER * C(t) –  Q *C(t)*</a:t>
            </a:r>
            <a:r>
              <a:rPr lang="en-US" sz="2400" dirty="0"/>
              <a:t> 𝜂</a:t>
            </a:r>
            <a:r>
              <a:rPr lang="en-US" sz="2400" dirty="0">
                <a:latin typeface="Helvetica" pitchFamily="2" charset="0"/>
              </a:rPr>
              <a:t> – ln(2) * V * C(t) / t</a:t>
            </a:r>
            <a:r>
              <a:rPr lang="en-US" sz="2400" baseline="-25000" dirty="0">
                <a:latin typeface="Helvetica" pitchFamily="2" charset="0"/>
              </a:rPr>
              <a:t>1/2</a:t>
            </a:r>
          </a:p>
          <a:p>
            <a:endParaRPr lang="en-US" sz="2400" baseline="-25000" dirty="0">
              <a:latin typeface="Helvetica" pitchFamily="2" charset="0"/>
            </a:endParaRP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And for the </a:t>
            </a:r>
            <a:r>
              <a:rPr lang="en-US" sz="2400" dirty="0">
                <a:solidFill>
                  <a:srgbClr val="0B0FC0"/>
                </a:solidFill>
                <a:latin typeface="Helvetica" pitchFamily="2" charset="0"/>
              </a:rPr>
              <a:t>steady state </a:t>
            </a:r>
            <a:r>
              <a:rPr lang="en-US" sz="2400" dirty="0">
                <a:latin typeface="Helvetica" pitchFamily="2" charset="0"/>
              </a:rPr>
              <a:t>case </a:t>
            </a:r>
            <a:r>
              <a:rPr lang="en-US" sz="2400" dirty="0">
                <a:solidFill>
                  <a:srgbClr val="0B0FC0"/>
                </a:solidFill>
                <a:latin typeface="Helvetica" pitchFamily="2" charset="0"/>
              </a:rPr>
              <a:t>(</a:t>
            </a:r>
            <a:r>
              <a:rPr lang="en-US" sz="2400" dirty="0" err="1">
                <a:solidFill>
                  <a:srgbClr val="0B0FC0"/>
                </a:solidFill>
                <a:latin typeface="Helvetica" pitchFamily="2" charset="0"/>
              </a:rPr>
              <a:t>dC</a:t>
            </a:r>
            <a:r>
              <a:rPr lang="en-US" sz="2400" dirty="0">
                <a:solidFill>
                  <a:srgbClr val="0B0FC0"/>
                </a:solidFill>
                <a:latin typeface="Helvetica" pitchFamily="2" charset="0"/>
              </a:rPr>
              <a:t>/dt = 0</a:t>
            </a:r>
            <a:r>
              <a:rPr lang="en-US" sz="2400" dirty="0">
                <a:latin typeface="Helvetica" pitchFamily="2" charset="0"/>
              </a:rPr>
              <a:t>):   C * V *[ AER + Q/V + ln(2)/ t</a:t>
            </a:r>
            <a:r>
              <a:rPr lang="en-US" sz="2400" baseline="-25000" dirty="0">
                <a:latin typeface="Helvetica" pitchFamily="2" charset="0"/>
              </a:rPr>
              <a:t>1/2</a:t>
            </a:r>
            <a:r>
              <a:rPr lang="en-US" sz="2400" dirty="0">
                <a:latin typeface="Helvetica" pitchFamily="2" charset="0"/>
              </a:rPr>
              <a:t> ] = S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8DCED2-FA17-B24A-9483-CE351A9F8B65}"/>
              </a:ext>
            </a:extLst>
          </p:cNvPr>
          <p:cNvSpPr txBox="1"/>
          <p:nvPr/>
        </p:nvSpPr>
        <p:spPr>
          <a:xfrm>
            <a:off x="7418146" y="79304"/>
            <a:ext cx="4425718" cy="4298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V: room volume , m</a:t>
            </a:r>
            <a:r>
              <a:rPr lang="en-US" sz="2000" baseline="30000" dirty="0"/>
              <a:t>3</a:t>
            </a:r>
          </a:p>
          <a:p>
            <a:endParaRPr lang="en-US" sz="2000" dirty="0"/>
          </a:p>
          <a:p>
            <a:r>
              <a:rPr lang="en-US" sz="2000" dirty="0"/>
              <a:t>AER: air exchange rate, hr</a:t>
            </a:r>
            <a:r>
              <a:rPr lang="en-US" sz="2000" baseline="30000" dirty="0"/>
              <a:t>-1</a:t>
            </a:r>
            <a:endParaRPr lang="en-US" sz="2000" dirty="0"/>
          </a:p>
          <a:p>
            <a:endParaRPr lang="en-US" sz="2000" baseline="30000" dirty="0"/>
          </a:p>
          <a:p>
            <a:r>
              <a:rPr lang="en-US" sz="2000" dirty="0"/>
              <a:t>S: the viral emission rate, RNA copies/s</a:t>
            </a:r>
            <a:endParaRPr lang="en-US" sz="2000" baseline="30000" dirty="0"/>
          </a:p>
          <a:p>
            <a:endParaRPr lang="en-US" sz="2000" dirty="0"/>
          </a:p>
          <a:p>
            <a:r>
              <a:rPr lang="en-US" sz="2000" dirty="0"/>
              <a:t>t</a:t>
            </a:r>
            <a:r>
              <a:rPr lang="en-US" sz="2000" baseline="-25000" dirty="0"/>
              <a:t>1/2</a:t>
            </a:r>
            <a:r>
              <a:rPr lang="en-US" sz="2000" dirty="0"/>
              <a:t> : the virus half life , 1.1 </a:t>
            </a:r>
            <a:r>
              <a:rPr lang="en-US" sz="2000" dirty="0" err="1"/>
              <a:t>hr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Q: the air purifier flow rate (m</a:t>
            </a:r>
            <a:r>
              <a:rPr lang="en-US" sz="2000" baseline="30000" dirty="0"/>
              <a:t>3</a:t>
            </a:r>
            <a:r>
              <a:rPr lang="en-US" sz="2000" dirty="0"/>
              <a:t>/</a:t>
            </a:r>
            <a:r>
              <a:rPr lang="en-US" sz="2000" dirty="0" err="1"/>
              <a:t>hr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𝜂: purifier efficiency (= 100%)</a:t>
            </a:r>
            <a:endParaRPr lang="en-US" sz="2000" baseline="-25000" dirty="0">
              <a:latin typeface="Helvetica" pitchFamily="2" charset="0"/>
            </a:endParaRPr>
          </a:p>
          <a:p>
            <a:endParaRPr lang="en-US" sz="2000" dirty="0"/>
          </a:p>
          <a:p>
            <a:r>
              <a:rPr lang="en-US" sz="2000" dirty="0"/>
              <a:t>C: airborne concentration of virus (RNA copies/m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56CF792D-E0CB-E847-8155-F0302BB48A6F}"/>
              </a:ext>
            </a:extLst>
          </p:cNvPr>
          <p:cNvSpPr/>
          <p:nvPr/>
        </p:nvSpPr>
        <p:spPr>
          <a:xfrm>
            <a:off x="3612091" y="2900395"/>
            <a:ext cx="403762" cy="98763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304A33-652E-0940-8BE7-7DA5F27931D8}"/>
              </a:ext>
            </a:extLst>
          </p:cNvPr>
          <p:cNvCxnSpPr>
            <a:cxnSpLocks/>
          </p:cNvCxnSpPr>
          <p:nvPr/>
        </p:nvCxnSpPr>
        <p:spPr>
          <a:xfrm>
            <a:off x="3111347" y="3389919"/>
            <a:ext cx="467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C19FC4A-6639-3242-9FC5-19A08C31C499}"/>
              </a:ext>
            </a:extLst>
          </p:cNvPr>
          <p:cNvCxnSpPr>
            <a:cxnSpLocks/>
          </p:cNvCxnSpPr>
          <p:nvPr/>
        </p:nvCxnSpPr>
        <p:spPr>
          <a:xfrm>
            <a:off x="3956476" y="3389919"/>
            <a:ext cx="467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0AAD892-8FAF-484B-998D-09AF65EEFF35}"/>
              </a:ext>
            </a:extLst>
          </p:cNvPr>
          <p:cNvSpPr txBox="1"/>
          <p:nvPr/>
        </p:nvSpPr>
        <p:spPr>
          <a:xfrm>
            <a:off x="3046030" y="2954984"/>
            <a:ext cx="40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460F4B-E10C-5947-9CF3-D165E78154DA}"/>
              </a:ext>
            </a:extLst>
          </p:cNvPr>
          <p:cNvSpPr txBox="1"/>
          <p:nvPr/>
        </p:nvSpPr>
        <p:spPr>
          <a:xfrm>
            <a:off x="4417618" y="3061721"/>
            <a:ext cx="290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</a:t>
            </a:r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155A00E0-F041-A746-A530-69BF0DCCD82F}"/>
              </a:ext>
            </a:extLst>
          </p:cNvPr>
          <p:cNvSpPr/>
          <p:nvPr/>
        </p:nvSpPr>
        <p:spPr>
          <a:xfrm>
            <a:off x="3344894" y="144998"/>
            <a:ext cx="233547" cy="432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1834583C-B6C5-594E-B265-8BFD48586882}"/>
              </a:ext>
            </a:extLst>
          </p:cNvPr>
          <p:cNvSpPr/>
          <p:nvPr/>
        </p:nvSpPr>
        <p:spPr>
          <a:xfrm>
            <a:off x="3323123" y="1580476"/>
            <a:ext cx="233547" cy="432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>
            <a:extLst>
              <a:ext uri="{FF2B5EF4-FFF2-40B4-BE49-F238E27FC236}">
                <a16:creationId xmlns:a16="http://schemas.microsoft.com/office/drawing/2014/main" id="{486F9FC5-039C-A14B-A531-56DB97C85ABA}"/>
              </a:ext>
            </a:extLst>
          </p:cNvPr>
          <p:cNvSpPr/>
          <p:nvPr/>
        </p:nvSpPr>
        <p:spPr>
          <a:xfrm>
            <a:off x="4361213" y="308757"/>
            <a:ext cx="233548" cy="150816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BA48BC-4FCF-F944-9B77-62249FEEB59C}"/>
              </a:ext>
            </a:extLst>
          </p:cNvPr>
          <p:cNvSpPr txBox="1"/>
          <p:nvPr/>
        </p:nvSpPr>
        <p:spPr>
          <a:xfrm>
            <a:off x="4563096" y="1617022"/>
            <a:ext cx="129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Indoor air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85B026-2D56-C340-8928-DBB82BEC37AA}"/>
              </a:ext>
            </a:extLst>
          </p:cNvPr>
          <p:cNvSpPr txBox="1"/>
          <p:nvPr/>
        </p:nvSpPr>
        <p:spPr>
          <a:xfrm>
            <a:off x="2163277" y="0"/>
            <a:ext cx="129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Outdoor air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9678C6-CE0A-0B45-B611-EAFDC45F6822}"/>
              </a:ext>
            </a:extLst>
          </p:cNvPr>
          <p:cNvSpPr txBox="1"/>
          <p:nvPr/>
        </p:nvSpPr>
        <p:spPr>
          <a:xfrm>
            <a:off x="3612089" y="2467891"/>
            <a:ext cx="129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Purifier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79845-5FB1-8C4D-92FC-522DF7F9BBF5}"/>
              </a:ext>
            </a:extLst>
          </p:cNvPr>
          <p:cNvSpPr txBox="1"/>
          <p:nvPr/>
        </p:nvSpPr>
        <p:spPr>
          <a:xfrm>
            <a:off x="1084584" y="937626"/>
            <a:ext cx="129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Ventilation</a:t>
            </a:r>
          </a:p>
          <a:p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46383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DB4762-9D69-F941-B464-FD6C1C9CEAC8}"/>
              </a:ext>
            </a:extLst>
          </p:cNvPr>
          <p:cNvSpPr/>
          <p:nvPr/>
        </p:nvSpPr>
        <p:spPr>
          <a:xfrm>
            <a:off x="292924" y="79928"/>
            <a:ext cx="11899075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equilibrium concentration indoors </a:t>
            </a:r>
            <a:r>
              <a:rPr lang="en-US" sz="2000" dirty="0">
                <a:latin typeface="Helvetica" pitchFamily="2" charset="0"/>
              </a:rPr>
              <a:t>is then equal to: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				</a:t>
            </a:r>
            <a:r>
              <a:rPr lang="en-US" sz="2400" dirty="0">
                <a:latin typeface="Helvetica" pitchFamily="2" charset="0"/>
              </a:rPr>
              <a:t>S</a:t>
            </a:r>
            <a:endParaRPr lang="en-US" sz="20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		C =  </a:t>
            </a:r>
          </a:p>
          <a:p>
            <a:r>
              <a:rPr lang="en-US" sz="2400" dirty="0">
                <a:latin typeface="Helvetica" pitchFamily="2" charset="0"/>
              </a:rPr>
              <a:t>			V *[ AER + Q/V + ln(2)/ t</a:t>
            </a:r>
            <a:r>
              <a:rPr lang="en-US" sz="2400" baseline="-25000" dirty="0">
                <a:latin typeface="Helvetica" pitchFamily="2" charset="0"/>
              </a:rPr>
              <a:t>1/2</a:t>
            </a:r>
            <a:r>
              <a:rPr lang="en-US" sz="2400" dirty="0">
                <a:latin typeface="Helvetica" pitchFamily="2" charset="0"/>
              </a:rPr>
              <a:t> ] 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How can we make use of this information ?  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	2 ways of reducing risk;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ventilation</a:t>
            </a:r>
            <a:r>
              <a:rPr lang="en-US" sz="2000" dirty="0">
                <a:latin typeface="Helvetica" pitchFamily="2" charset="0"/>
              </a:rPr>
              <a:t> (2</a:t>
            </a:r>
            <a:r>
              <a:rPr lang="en-US" sz="2000" baseline="30000" dirty="0">
                <a:latin typeface="Helvetica" pitchFamily="2" charset="0"/>
              </a:rPr>
              <a:t>nd</a:t>
            </a:r>
            <a:r>
              <a:rPr lang="en-US" sz="2000" dirty="0">
                <a:latin typeface="Helvetica" pitchFamily="2" charset="0"/>
              </a:rPr>
              <a:t> term in denominator)  &amp;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social distancing </a:t>
            </a:r>
            <a:r>
              <a:rPr lang="en-US" sz="2000" dirty="0">
                <a:latin typeface="Helvetica" pitchFamily="2" charset="0"/>
              </a:rPr>
              <a:t>(V)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b="1" u="sng" dirty="0">
                <a:solidFill>
                  <a:srgbClr val="00B050"/>
                </a:solidFill>
                <a:latin typeface="Helvetica" pitchFamily="2" charset="0"/>
              </a:rPr>
              <a:t>EXAMPLE</a:t>
            </a:r>
            <a:r>
              <a:rPr lang="en-US" sz="2000" dirty="0">
                <a:latin typeface="Helvetica" pitchFamily="2" charset="0"/>
              </a:rPr>
              <a:t>:  Lets consider a restaurant of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 50 m</a:t>
            </a:r>
            <a:r>
              <a:rPr lang="en-US" sz="2000" baseline="30000" dirty="0">
                <a:solidFill>
                  <a:srgbClr val="0B0FC0"/>
                </a:solidFill>
                <a:latin typeface="Helvetica" pitchFamily="2" charset="0"/>
              </a:rPr>
              <a:t>2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 area and 3 meters high</a:t>
            </a:r>
            <a:r>
              <a:rPr lang="en-US" sz="2000" dirty="0">
                <a:latin typeface="Helvetica" pitchFamily="2" charset="0"/>
              </a:rPr>
              <a:t>.  There are 24 customers of whom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2 are asymptomatic Covid19 carriers</a:t>
            </a:r>
            <a:r>
              <a:rPr lang="en-US" sz="2000" dirty="0">
                <a:latin typeface="Helvetica" pitchFamily="2" charset="0"/>
              </a:rPr>
              <a:t>.   Calculate the risk of the remaining customers of contracting </a:t>
            </a:r>
            <a:r>
              <a:rPr lang="en-US" sz="2000" dirty="0" err="1">
                <a:latin typeface="Helvetica" pitchFamily="2" charset="0"/>
              </a:rPr>
              <a:t>Covid</a:t>
            </a:r>
            <a:r>
              <a:rPr lang="en-US" sz="2000" dirty="0">
                <a:latin typeface="Helvetica" pitchFamily="2" charset="0"/>
              </a:rPr>
              <a:t> 19  if they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spent 2 </a:t>
            </a:r>
            <a:r>
              <a:rPr lang="en-US" sz="2000" dirty="0" err="1">
                <a:solidFill>
                  <a:srgbClr val="0B0FC0"/>
                </a:solidFill>
                <a:latin typeface="Helvetica" pitchFamily="2" charset="0"/>
              </a:rPr>
              <a:t>hrs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 </a:t>
            </a:r>
            <a:r>
              <a:rPr lang="en-US" sz="2000" dirty="0">
                <a:latin typeface="Helvetica" pitchFamily="2" charset="0"/>
              </a:rPr>
              <a:t>in the restaurant under the following scenarios: </a:t>
            </a:r>
          </a:p>
          <a:p>
            <a:endParaRPr lang="en-US" sz="2000" dirty="0">
              <a:latin typeface="Helvetica" pitchFamily="2" charset="0"/>
            </a:endParaRP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no air purifier </a:t>
            </a:r>
            <a:r>
              <a:rPr lang="en-US" sz="2000" dirty="0">
                <a:latin typeface="Helvetica" pitchFamily="2" charset="0"/>
              </a:rPr>
              <a:t>and AER = 0.5 hr</a:t>
            </a:r>
            <a:r>
              <a:rPr lang="en-US" sz="2000" baseline="30000" dirty="0">
                <a:latin typeface="Helvetica" pitchFamily="2" charset="0"/>
              </a:rPr>
              <a:t>-1</a:t>
            </a:r>
            <a:r>
              <a:rPr lang="en-US" sz="2000" dirty="0">
                <a:latin typeface="Helvetica" pitchFamily="2" charset="0"/>
              </a:rPr>
              <a:t> (so natural ventilation only); </a:t>
            </a:r>
          </a:p>
          <a:p>
            <a:pPr marL="457200" indent="-457200">
              <a:buAutoNum type="arabicParenR"/>
            </a:pPr>
            <a:r>
              <a:rPr lang="en-US" sz="2000" dirty="0">
                <a:latin typeface="Helvetica" pitchFamily="2" charset="0"/>
              </a:rPr>
              <a:t>no air purifier and AER = 1.</a:t>
            </a:r>
            <a:r>
              <a:rPr lang="el-GR" sz="2000" dirty="0">
                <a:latin typeface="Helvetica" pitchFamily="2" charset="0"/>
              </a:rPr>
              <a:t>0</a:t>
            </a:r>
            <a:r>
              <a:rPr lang="en-US" sz="2000" dirty="0">
                <a:latin typeface="Helvetica" pitchFamily="2" charset="0"/>
              </a:rPr>
              <a:t> hr</a:t>
            </a:r>
            <a:r>
              <a:rPr lang="en-US" sz="2000" baseline="30000" dirty="0">
                <a:latin typeface="Helvetica" pitchFamily="2" charset="0"/>
              </a:rPr>
              <a:t>-1</a:t>
            </a:r>
            <a:r>
              <a:rPr lang="en-US" sz="2000" dirty="0">
                <a:latin typeface="Helvetica" pitchFamily="2" charset="0"/>
              </a:rPr>
              <a:t> ; (a typical AER value of most ventilation systems)</a:t>
            </a:r>
          </a:p>
          <a:p>
            <a:pPr marL="457200" indent="-457200">
              <a:buAutoNum type="arabicParenR"/>
            </a:pPr>
            <a:r>
              <a:rPr lang="en-US" sz="2000" dirty="0">
                <a:latin typeface="Helvetica" pitchFamily="2" charset="0"/>
              </a:rPr>
              <a:t>AER = 1.</a:t>
            </a:r>
            <a:r>
              <a:rPr lang="el-GR" sz="2000" dirty="0">
                <a:latin typeface="Helvetica" pitchFamily="2" charset="0"/>
              </a:rPr>
              <a:t>0</a:t>
            </a:r>
            <a:r>
              <a:rPr lang="en-US" sz="2000" dirty="0">
                <a:latin typeface="Helvetica" pitchFamily="2" charset="0"/>
              </a:rPr>
              <a:t> hr</a:t>
            </a:r>
            <a:r>
              <a:rPr lang="en-US" sz="2000" baseline="30000" dirty="0">
                <a:latin typeface="Helvetica" pitchFamily="2" charset="0"/>
              </a:rPr>
              <a:t>-1 </a:t>
            </a:r>
            <a:r>
              <a:rPr lang="en-US" sz="2000" dirty="0">
                <a:latin typeface="Helvetica" pitchFamily="2" charset="0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use of air purifier with sampling flow Q = 500 m</a:t>
            </a:r>
            <a:r>
              <a:rPr lang="en-US" sz="2000" baseline="30000" dirty="0">
                <a:solidFill>
                  <a:srgbClr val="C00000"/>
                </a:solidFill>
                <a:latin typeface="Helvetica" pitchFamily="2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/</a:t>
            </a:r>
            <a:r>
              <a:rPr lang="en-US" sz="2000" dirty="0" err="1">
                <a:solidFill>
                  <a:srgbClr val="C00000"/>
                </a:solidFill>
                <a:latin typeface="Helvetica" pitchFamily="2" charset="0"/>
              </a:rPr>
              <a:t>hr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	Restaurant Volume V = 50 m</a:t>
            </a:r>
            <a:r>
              <a:rPr lang="en-US" sz="2000" baseline="30000" dirty="0"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 * 3 m = 150 m</a:t>
            </a:r>
            <a:r>
              <a:rPr lang="en-US" sz="2000" baseline="30000" dirty="0">
                <a:latin typeface="Helvetica" pitchFamily="2" charset="0"/>
              </a:rPr>
              <a:t>3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	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B10E72-B900-DB48-8C24-8EF282A315F9}"/>
              </a:ext>
            </a:extLst>
          </p:cNvPr>
          <p:cNvCxnSpPr/>
          <p:nvPr/>
        </p:nvCxnSpPr>
        <p:spPr>
          <a:xfrm>
            <a:off x="2909454" y="1294406"/>
            <a:ext cx="412073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7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660D2-5ECD-E04F-ABF7-D561A6DAFAC1}"/>
              </a:ext>
            </a:extLst>
          </p:cNvPr>
          <p:cNvSpPr txBox="1"/>
          <p:nvPr/>
        </p:nvSpPr>
        <p:spPr>
          <a:xfrm>
            <a:off x="213753" y="0"/>
            <a:ext cx="11756573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Rate of </a:t>
            </a:r>
            <a:r>
              <a:rPr lang="en-US" sz="2000" b="1" u="sng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Covid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19 viral production by 1 infected person </a:t>
            </a:r>
            <a:r>
              <a:rPr lang="en-US" sz="2000" dirty="0">
                <a:latin typeface="Helvetica" pitchFamily="2" charset="0"/>
              </a:rPr>
              <a:t>: 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For COVID-19, the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oral fluid average virus RNA load is 7 × 10</a:t>
            </a:r>
            <a:r>
              <a:rPr lang="en-US" sz="2000" baseline="30000" dirty="0">
                <a:solidFill>
                  <a:srgbClr val="C00000"/>
                </a:solidFill>
                <a:latin typeface="Helvetica" pitchFamily="2" charset="0"/>
              </a:rPr>
              <a:t>6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 copies per milliliter (mL) of fluid </a:t>
            </a:r>
          </a:p>
          <a:p>
            <a:r>
              <a:rPr lang="en-US" sz="2000" dirty="0">
                <a:latin typeface="Helvetica" pitchFamily="2" charset="0"/>
              </a:rPr>
              <a:t>	(</a:t>
            </a:r>
            <a:r>
              <a:rPr lang="en-US" sz="2000" i="1" dirty="0">
                <a:latin typeface="Helvetica" pitchFamily="2" charset="0"/>
              </a:rPr>
              <a:t>R. </a:t>
            </a:r>
            <a:r>
              <a:rPr lang="en-US" sz="2000" i="1" dirty="0" err="1">
                <a:latin typeface="Helvetica" pitchFamily="2" charset="0"/>
              </a:rPr>
              <a:t>Wölfel</a:t>
            </a:r>
            <a:r>
              <a:rPr lang="en-US" sz="2000" i="1" dirty="0">
                <a:latin typeface="Helvetica" pitchFamily="2" charset="0"/>
              </a:rPr>
              <a:t> et al., Virological assessment of hospitalized patients with COVID-2019. Nature, 	doi:10.1038/s41586-020-2196-x (2020</a:t>
            </a:r>
            <a:r>
              <a:rPr lang="en-US" sz="2000" dirty="0">
                <a:latin typeface="Helvetica" pitchFamily="2" charset="0"/>
              </a:rPr>
              <a:t>)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200" dirty="0"/>
              <a:t>How much fluid do we produce when talking normally (or even a little loud)  in 1 second?</a:t>
            </a:r>
          </a:p>
          <a:p>
            <a:endParaRPr lang="en-US" sz="2200" dirty="0"/>
          </a:p>
          <a:p>
            <a:r>
              <a:rPr lang="en-US" sz="2200" dirty="0"/>
              <a:t>	</a:t>
            </a:r>
            <a:r>
              <a:rPr lang="en-US" sz="2200" dirty="0" err="1"/>
              <a:t>Vf</a:t>
            </a:r>
            <a:r>
              <a:rPr lang="en-US" sz="2200" dirty="0"/>
              <a:t> = 0.5 (+/- 0.3) ng/s = </a:t>
            </a:r>
            <a:r>
              <a:rPr lang="en-US" sz="2200" u="sng" dirty="0">
                <a:solidFill>
                  <a:srgbClr val="0B0FC0"/>
                </a:solidFill>
              </a:rPr>
              <a:t>0.5 (+/- 0.3) * 10</a:t>
            </a:r>
            <a:r>
              <a:rPr lang="en-US" sz="2200" u="sng" baseline="30000" dirty="0">
                <a:solidFill>
                  <a:srgbClr val="0B0FC0"/>
                </a:solidFill>
              </a:rPr>
              <a:t>-9</a:t>
            </a:r>
            <a:r>
              <a:rPr lang="en-US" sz="2200" u="sng" dirty="0">
                <a:solidFill>
                  <a:srgbClr val="0B0FC0"/>
                </a:solidFill>
              </a:rPr>
              <a:t> mL/s </a:t>
            </a:r>
            <a:r>
              <a:rPr lang="en-US" sz="2200" dirty="0"/>
              <a:t>	(1 g = 1 mL for water)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Then the viral production of Covid19 by </a:t>
            </a:r>
            <a:r>
              <a:rPr lang="en-US" sz="2200" dirty="0">
                <a:solidFill>
                  <a:srgbClr val="00B050"/>
                </a:solidFill>
              </a:rPr>
              <a:t>1 person in 2 hours (=7200 s</a:t>
            </a:r>
            <a:r>
              <a:rPr lang="en-US" sz="2200" dirty="0"/>
              <a:t>) is:</a:t>
            </a:r>
          </a:p>
          <a:p>
            <a:endParaRPr lang="en-US" sz="2200" dirty="0"/>
          </a:p>
          <a:p>
            <a:r>
              <a:rPr lang="en-US" sz="2200" dirty="0"/>
              <a:t>	S1 = </a:t>
            </a:r>
            <a:r>
              <a:rPr lang="en-US" sz="2200" dirty="0">
                <a:solidFill>
                  <a:srgbClr val="0B0FC0"/>
                </a:solidFill>
              </a:rPr>
              <a:t>0.5 * 10</a:t>
            </a:r>
            <a:r>
              <a:rPr lang="en-US" sz="2200" baseline="30000" dirty="0">
                <a:solidFill>
                  <a:srgbClr val="0B0FC0"/>
                </a:solidFill>
              </a:rPr>
              <a:t>-9 </a:t>
            </a:r>
            <a:r>
              <a:rPr lang="en-US" sz="2200" dirty="0"/>
              <a:t>*</a:t>
            </a:r>
            <a:r>
              <a:rPr lang="en-US" sz="2200" dirty="0">
                <a:solidFill>
                  <a:srgbClr val="00B050"/>
                </a:solidFill>
              </a:rPr>
              <a:t>7200 </a:t>
            </a:r>
            <a:r>
              <a:rPr lang="en-US" sz="2200" dirty="0"/>
              <a:t>*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7 × 10</a:t>
            </a:r>
            <a:r>
              <a:rPr lang="en-US" sz="2200" baseline="30000" dirty="0">
                <a:solidFill>
                  <a:srgbClr val="C00000"/>
                </a:solidFill>
                <a:latin typeface="Helvetica" pitchFamily="2" charset="0"/>
              </a:rPr>
              <a:t>6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 copies </a:t>
            </a:r>
            <a:r>
              <a:rPr lang="en-US" sz="2200" dirty="0">
                <a:latin typeface="Helvetica" pitchFamily="2" charset="0"/>
              </a:rPr>
              <a:t>=  25.2 copies in 2 </a:t>
            </a:r>
            <a:r>
              <a:rPr lang="en-US" sz="2200" dirty="0" err="1">
                <a:latin typeface="Helvetica" pitchFamily="2" charset="0"/>
              </a:rPr>
              <a:t>hrs</a:t>
            </a:r>
            <a:r>
              <a:rPr lang="en-US" sz="2200" dirty="0">
                <a:latin typeface="Helvetica" pitchFamily="2" charset="0"/>
              </a:rPr>
              <a:t> = </a:t>
            </a:r>
            <a:r>
              <a:rPr lang="en-US" sz="2200" dirty="0">
                <a:highlight>
                  <a:srgbClr val="FFFF00"/>
                </a:highlight>
                <a:latin typeface="Helvetica" pitchFamily="2" charset="0"/>
              </a:rPr>
              <a:t>12.6 copies/</a:t>
            </a:r>
            <a:r>
              <a:rPr lang="en-US" sz="2200" dirty="0" err="1">
                <a:highlight>
                  <a:srgbClr val="FFFF00"/>
                </a:highlight>
                <a:latin typeface="Helvetica" pitchFamily="2" charset="0"/>
              </a:rPr>
              <a:t>hr</a:t>
            </a:r>
            <a:endParaRPr lang="en-US" sz="2200" dirty="0">
              <a:highlight>
                <a:srgbClr val="FFFF00"/>
              </a:highlight>
            </a:endParaRP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And since we have </a:t>
            </a:r>
            <a:r>
              <a:rPr lang="en-US" sz="2200" dirty="0">
                <a:solidFill>
                  <a:srgbClr val="C00000"/>
                </a:solidFill>
              </a:rPr>
              <a:t>2 infected people</a:t>
            </a:r>
            <a:r>
              <a:rPr lang="en-US" sz="2200" dirty="0"/>
              <a:t>, the </a:t>
            </a:r>
            <a:r>
              <a:rPr lang="en-US" sz="2200" dirty="0">
                <a:solidFill>
                  <a:srgbClr val="C00000"/>
                </a:solidFill>
              </a:rPr>
              <a:t>total viral production </a:t>
            </a:r>
            <a:r>
              <a:rPr lang="en-US" sz="2200" dirty="0"/>
              <a:t>in this indoor environment is:</a:t>
            </a:r>
          </a:p>
          <a:p>
            <a:endParaRPr lang="en-US" sz="2200" dirty="0"/>
          </a:p>
          <a:p>
            <a:r>
              <a:rPr lang="en-US" sz="2200" dirty="0"/>
              <a:t>	S = S1 + S2 = 2 *S1 = </a:t>
            </a:r>
            <a:r>
              <a:rPr lang="en-US" sz="2200" dirty="0">
                <a:highlight>
                  <a:srgbClr val="FFFF00"/>
                </a:highlight>
              </a:rPr>
              <a:t>25.2 </a:t>
            </a:r>
            <a:r>
              <a:rPr lang="en-US" sz="2200" dirty="0">
                <a:highlight>
                  <a:srgbClr val="FFFF00"/>
                </a:highlight>
                <a:latin typeface="Helvetica" pitchFamily="2" charset="0"/>
              </a:rPr>
              <a:t>copies in 2 </a:t>
            </a:r>
            <a:r>
              <a:rPr lang="en-US" sz="2200" dirty="0" err="1">
                <a:highlight>
                  <a:srgbClr val="FFFF00"/>
                </a:highlight>
                <a:latin typeface="Helvetica" pitchFamily="2" charset="0"/>
              </a:rPr>
              <a:t>hrs</a:t>
            </a:r>
            <a:r>
              <a:rPr lang="en-US" sz="2200" dirty="0">
                <a:highlight>
                  <a:srgbClr val="FFFF00"/>
                </a:highlight>
                <a:latin typeface="Helvetica" pitchFamily="2" charset="0"/>
              </a:rPr>
              <a:t> </a:t>
            </a:r>
            <a:endParaRPr lang="en-US" sz="2200" dirty="0">
              <a:highlight>
                <a:srgbClr val="FFFF00"/>
              </a:highlight>
            </a:endParaRPr>
          </a:p>
          <a:p>
            <a:endParaRPr lang="en-US" sz="2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90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004B1-2CA7-1845-A913-1FAFA2F7C5D9}"/>
              </a:ext>
            </a:extLst>
          </p:cNvPr>
          <p:cNvSpPr/>
          <p:nvPr/>
        </p:nvSpPr>
        <p:spPr>
          <a:xfrm>
            <a:off x="257297" y="91804"/>
            <a:ext cx="116180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can then calculate the indoor Covid19 concentration </a:t>
            </a:r>
            <a:r>
              <a:rPr lang="en-US" sz="2400" dirty="0">
                <a:solidFill>
                  <a:srgbClr val="0B0FC0"/>
                </a:solidFill>
              </a:rPr>
              <a:t>under the 3 different scenarios</a:t>
            </a:r>
            <a:r>
              <a:rPr lang="en-US" sz="24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1) </a:t>
            </a:r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			S				25.2</a:t>
            </a:r>
            <a:r>
              <a:rPr lang="en-US" sz="2000" dirty="0"/>
              <a:t> </a:t>
            </a:r>
            <a:r>
              <a:rPr lang="en-US" sz="2000" dirty="0">
                <a:latin typeface="Helvetica" pitchFamily="2" charset="0"/>
              </a:rPr>
              <a:t>copies </a:t>
            </a:r>
          </a:p>
          <a:p>
            <a:r>
              <a:rPr lang="en-US" sz="2000" dirty="0">
                <a:latin typeface="Helvetica" pitchFamily="2" charset="0"/>
              </a:rPr>
              <a:t>	C =  				         = 					= 0.15 copies/m</a:t>
            </a:r>
            <a:r>
              <a:rPr lang="en-US" sz="2000" baseline="30000" dirty="0">
                <a:latin typeface="Helvetica" pitchFamily="2" charset="0"/>
              </a:rPr>
              <a:t>3</a:t>
            </a:r>
          </a:p>
          <a:p>
            <a:r>
              <a:rPr lang="en-US" sz="2000" dirty="0">
                <a:latin typeface="Helvetica" pitchFamily="2" charset="0"/>
              </a:rPr>
              <a:t>		V *[ 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AER</a:t>
            </a:r>
            <a:r>
              <a:rPr lang="en-US" sz="2000" dirty="0">
                <a:latin typeface="Helvetica" pitchFamily="2" charset="0"/>
              </a:rPr>
              <a:t> +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Q/V </a:t>
            </a:r>
            <a:r>
              <a:rPr lang="en-US" sz="2000" dirty="0">
                <a:latin typeface="Helvetica" pitchFamily="2" charset="0"/>
              </a:rPr>
              <a:t>+ ln(2)/ t</a:t>
            </a:r>
            <a:r>
              <a:rPr lang="en-US" sz="2000" baseline="-25000" dirty="0">
                <a:latin typeface="Helvetica" pitchFamily="2" charset="0"/>
              </a:rPr>
              <a:t>1/2</a:t>
            </a:r>
            <a:r>
              <a:rPr lang="en-US" sz="2000" dirty="0">
                <a:latin typeface="Helvetica" pitchFamily="2" charset="0"/>
              </a:rPr>
              <a:t> ] 	150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* [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0.5</a:t>
            </a:r>
            <a:r>
              <a:rPr lang="en-US" sz="2000" dirty="0">
                <a:latin typeface="Helvetica" pitchFamily="2" charset="0"/>
              </a:rPr>
              <a:t> +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0</a:t>
            </a:r>
            <a:r>
              <a:rPr lang="en-US" sz="2000" dirty="0">
                <a:latin typeface="Helvetica" pitchFamily="2" charset="0"/>
              </a:rPr>
              <a:t> + ln(2)/1.1]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/>
          </a:p>
          <a:p>
            <a:r>
              <a:rPr lang="en-US" sz="2000" dirty="0"/>
              <a:t>2) </a:t>
            </a:r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			S				</a:t>
            </a:r>
            <a:r>
              <a:rPr lang="en-US" sz="2000" dirty="0"/>
              <a:t>50.4 </a:t>
            </a:r>
            <a:r>
              <a:rPr lang="en-US" sz="2000" dirty="0">
                <a:latin typeface="Helvetica" pitchFamily="2" charset="0"/>
              </a:rPr>
              <a:t>copies </a:t>
            </a:r>
          </a:p>
          <a:p>
            <a:r>
              <a:rPr lang="en-US" sz="2000" dirty="0">
                <a:latin typeface="Helvetica" pitchFamily="2" charset="0"/>
              </a:rPr>
              <a:t>	C =  				         = 					= 0.10 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   		V *[ 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AER</a:t>
            </a:r>
            <a:r>
              <a:rPr lang="en-US" sz="2000" dirty="0">
                <a:latin typeface="Helvetica" pitchFamily="2" charset="0"/>
              </a:rPr>
              <a:t> +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Q/V </a:t>
            </a:r>
            <a:r>
              <a:rPr lang="en-US" sz="2000" dirty="0">
                <a:latin typeface="Helvetica" pitchFamily="2" charset="0"/>
              </a:rPr>
              <a:t>+ ln(2)/ t</a:t>
            </a:r>
            <a:r>
              <a:rPr lang="en-US" sz="2000" baseline="-25000" dirty="0">
                <a:latin typeface="Helvetica" pitchFamily="2" charset="0"/>
              </a:rPr>
              <a:t>1/2</a:t>
            </a:r>
            <a:r>
              <a:rPr lang="en-US" sz="2000" dirty="0">
                <a:latin typeface="Helvetica" pitchFamily="2" charset="0"/>
              </a:rPr>
              <a:t> ] 	150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* [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1.</a:t>
            </a:r>
            <a:r>
              <a:rPr lang="el-GR" sz="2000" dirty="0">
                <a:solidFill>
                  <a:srgbClr val="00B050"/>
                </a:solidFill>
                <a:latin typeface="Helvetica" pitchFamily="2" charset="0"/>
              </a:rPr>
              <a:t>0</a:t>
            </a:r>
            <a:r>
              <a:rPr lang="en-US" sz="2000" dirty="0">
                <a:latin typeface="Helvetica" pitchFamily="2" charset="0"/>
              </a:rPr>
              <a:t> +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0</a:t>
            </a:r>
            <a:r>
              <a:rPr lang="en-US" sz="2000" dirty="0">
                <a:latin typeface="Helvetica" pitchFamily="2" charset="0"/>
              </a:rPr>
              <a:t> + ln(2)/1.1]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3) </a:t>
            </a:r>
          </a:p>
          <a:p>
            <a:r>
              <a:rPr lang="en-US" sz="2000" dirty="0">
                <a:latin typeface="Helvetica" pitchFamily="2" charset="0"/>
              </a:rPr>
              <a:t>			S				</a:t>
            </a:r>
            <a:r>
              <a:rPr lang="en-US" sz="2000" dirty="0"/>
              <a:t>50.4 </a:t>
            </a:r>
            <a:r>
              <a:rPr lang="en-US" sz="2000" dirty="0">
                <a:latin typeface="Helvetica" pitchFamily="2" charset="0"/>
              </a:rPr>
              <a:t>copies </a:t>
            </a:r>
          </a:p>
          <a:p>
            <a:r>
              <a:rPr lang="en-US" sz="2000" dirty="0">
                <a:latin typeface="Helvetica" pitchFamily="2" charset="0"/>
              </a:rPr>
              <a:t>	C =  				         = 					= 0.034 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   		V *[ 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AER</a:t>
            </a:r>
            <a:r>
              <a:rPr lang="en-US" sz="2000" dirty="0">
                <a:latin typeface="Helvetica" pitchFamily="2" charset="0"/>
              </a:rPr>
              <a:t> +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Q/V </a:t>
            </a:r>
            <a:r>
              <a:rPr lang="en-US" sz="2000" dirty="0">
                <a:latin typeface="Helvetica" pitchFamily="2" charset="0"/>
              </a:rPr>
              <a:t>+ ln(2)/ t</a:t>
            </a:r>
            <a:r>
              <a:rPr lang="en-US" sz="2000" baseline="-25000" dirty="0">
                <a:latin typeface="Helvetica" pitchFamily="2" charset="0"/>
              </a:rPr>
              <a:t>1/2</a:t>
            </a:r>
            <a:r>
              <a:rPr lang="en-US" sz="2000" dirty="0">
                <a:latin typeface="Helvetica" pitchFamily="2" charset="0"/>
              </a:rPr>
              <a:t> ] 	150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* [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1.</a:t>
            </a:r>
            <a:r>
              <a:rPr lang="el-GR" sz="2000" dirty="0">
                <a:solidFill>
                  <a:srgbClr val="00B050"/>
                </a:solidFill>
                <a:latin typeface="Helvetica" pitchFamily="2" charset="0"/>
              </a:rPr>
              <a:t>0</a:t>
            </a:r>
            <a:r>
              <a:rPr lang="en-US" sz="2000" dirty="0">
                <a:latin typeface="Helvetica" pitchFamily="2" charset="0"/>
              </a:rPr>
              <a:t> +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500/150</a:t>
            </a:r>
            <a:r>
              <a:rPr lang="en-US" sz="2000" dirty="0">
                <a:latin typeface="Helvetica" pitchFamily="2" charset="0"/>
              </a:rPr>
              <a:t> + ln(2)/1.1]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E5EA75-DC31-8A45-A172-B559BFA0C1A7}"/>
              </a:ext>
            </a:extLst>
          </p:cNvPr>
          <p:cNvCxnSpPr/>
          <p:nvPr/>
        </p:nvCxnSpPr>
        <p:spPr>
          <a:xfrm>
            <a:off x="1828801" y="1531920"/>
            <a:ext cx="3526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680025-B7C9-F447-B137-4A4F559E7223}"/>
              </a:ext>
            </a:extLst>
          </p:cNvPr>
          <p:cNvCxnSpPr/>
          <p:nvPr/>
        </p:nvCxnSpPr>
        <p:spPr>
          <a:xfrm>
            <a:off x="5876307" y="1543796"/>
            <a:ext cx="3526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1275F8-9951-3F45-9C50-4ADD75968ACE}"/>
              </a:ext>
            </a:extLst>
          </p:cNvPr>
          <p:cNvCxnSpPr/>
          <p:nvPr/>
        </p:nvCxnSpPr>
        <p:spPr>
          <a:xfrm>
            <a:off x="1945575" y="3345875"/>
            <a:ext cx="3526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5F600E-5761-9243-9732-5EAAE6D25B24}"/>
              </a:ext>
            </a:extLst>
          </p:cNvPr>
          <p:cNvCxnSpPr/>
          <p:nvPr/>
        </p:nvCxnSpPr>
        <p:spPr>
          <a:xfrm>
            <a:off x="5876307" y="3369625"/>
            <a:ext cx="3526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72AF7A-C0EB-E044-8103-4E2A376E361B}"/>
              </a:ext>
            </a:extLst>
          </p:cNvPr>
          <p:cNvCxnSpPr/>
          <p:nvPr/>
        </p:nvCxnSpPr>
        <p:spPr>
          <a:xfrm>
            <a:off x="1828800" y="5184570"/>
            <a:ext cx="3526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A35FF3-A7BA-6743-9244-A8EEEF54508D}"/>
              </a:ext>
            </a:extLst>
          </p:cNvPr>
          <p:cNvCxnSpPr/>
          <p:nvPr/>
        </p:nvCxnSpPr>
        <p:spPr>
          <a:xfrm>
            <a:off x="5876307" y="5184570"/>
            <a:ext cx="3526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59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2AD922-51C5-9E4A-BA3C-14CB363AB016}"/>
              </a:ext>
            </a:extLst>
          </p:cNvPr>
          <p:cNvSpPr/>
          <p:nvPr/>
        </p:nvSpPr>
        <p:spPr>
          <a:xfrm>
            <a:off x="304798" y="25360"/>
            <a:ext cx="1064425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Helvetica" pitchFamily="2" charset="0"/>
              </a:rPr>
              <a:t>Calculation of Covid-19 Infection of 1 person</a:t>
            </a:r>
            <a:r>
              <a:rPr lang="en-US" sz="2000" dirty="0">
                <a:latin typeface="Helvetica" pitchFamily="2" charset="0"/>
              </a:rPr>
              <a:t>: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1 person inhales approximately 0.8 m</a:t>
            </a:r>
            <a:r>
              <a:rPr lang="en-US" sz="2000" baseline="30000" dirty="0">
                <a:solidFill>
                  <a:srgbClr val="0B0FC0"/>
                </a:solidFill>
                <a:latin typeface="Helvetica" pitchFamily="2" charset="0"/>
              </a:rPr>
              <a:t>3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 of air in 1 hr</a:t>
            </a:r>
            <a:r>
              <a:rPr lang="en-US" sz="2000" dirty="0">
                <a:latin typeface="Helvetica" pitchFamily="2" charset="0"/>
              </a:rPr>
              <a:t>.  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We will follow the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independent action hypothesis </a:t>
            </a:r>
            <a:r>
              <a:rPr lang="en-US" sz="2000" dirty="0">
                <a:latin typeface="Helvetica" pitchFamily="2" charset="0"/>
              </a:rPr>
              <a:t>(IAH) that states that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each viral copy </a:t>
            </a:r>
            <a:r>
              <a:rPr lang="en-US" sz="2000" dirty="0">
                <a:latin typeface="Helvetica" pitchFamily="2" charset="0"/>
              </a:rPr>
              <a:t>has an equal, nonzero probability of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causing an infection </a:t>
            </a:r>
            <a:r>
              <a:rPr lang="en-US" sz="2000" dirty="0">
                <a:latin typeface="Helvetica" pitchFamily="2" charset="0"/>
              </a:rPr>
              <a:t>(</a:t>
            </a:r>
            <a:r>
              <a:rPr lang="en-US" sz="2000" dirty="0" err="1">
                <a:latin typeface="Helvetica" pitchFamily="2" charset="0"/>
              </a:rPr>
              <a:t>Stadnytskyi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dirty="0">
                <a:latin typeface="Helvetica" pitchFamily="2" charset="0"/>
              </a:rPr>
              <a:t>et al, PNAS </a:t>
            </a:r>
            <a:r>
              <a:rPr lang="en-US" dirty="0">
                <a:hlinkClick r:id="rId2"/>
              </a:rPr>
              <a:t>https://doi.org/10.1073/pnas.2006874117)-</a:t>
            </a:r>
            <a:r>
              <a:rPr lang="en-US" dirty="0"/>
              <a:t> </a:t>
            </a:r>
            <a:r>
              <a:rPr lang="en-US" sz="2000" dirty="0">
                <a:highlight>
                  <a:srgbClr val="FFFF00"/>
                </a:highlight>
              </a:rPr>
              <a:t>this is a worse case scenario </a:t>
            </a:r>
            <a:endParaRPr lang="en-US" sz="2000" dirty="0">
              <a:highlight>
                <a:srgbClr val="FFFF00"/>
              </a:highlight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In 2 hours every customer will inhale the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following number of viral copies</a:t>
            </a:r>
            <a:r>
              <a:rPr lang="en-US" sz="2000" dirty="0">
                <a:latin typeface="Helvetica" pitchFamily="2" charset="0"/>
              </a:rPr>
              <a:t>: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		P = C (copies/m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) *2 </a:t>
            </a:r>
            <a:r>
              <a:rPr lang="en-US" sz="2000" dirty="0" err="1">
                <a:latin typeface="Helvetica" pitchFamily="2" charset="0"/>
              </a:rPr>
              <a:t>hrs</a:t>
            </a:r>
            <a:r>
              <a:rPr lang="en-US" sz="2000" dirty="0">
                <a:latin typeface="Helvetica" pitchFamily="2" charset="0"/>
              </a:rPr>
              <a:t> * 0.8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hr</a:t>
            </a:r>
            <a:r>
              <a:rPr lang="en-US" sz="2000" dirty="0">
                <a:latin typeface="Helvetica" pitchFamily="2" charset="0"/>
              </a:rPr>
              <a:t>  in units </a:t>
            </a:r>
            <a:r>
              <a:rPr lang="en-US" sz="2000" dirty="0">
                <a:solidFill>
                  <a:srgbClr val="0B0FC0"/>
                </a:solidFill>
                <a:latin typeface="Helvetica" pitchFamily="2" charset="0"/>
              </a:rPr>
              <a:t>of RNA copies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Then under the 3 different scenarios, the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probability of infection is</a:t>
            </a:r>
            <a:r>
              <a:rPr lang="en-US" sz="2000" dirty="0">
                <a:latin typeface="Helvetica" pitchFamily="2" charset="0"/>
              </a:rPr>
              <a:t>: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1) P = C (copies/m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) *2 </a:t>
            </a:r>
            <a:r>
              <a:rPr lang="en-US" sz="2000" dirty="0" err="1">
                <a:latin typeface="Helvetica" pitchFamily="2" charset="0"/>
              </a:rPr>
              <a:t>hrs</a:t>
            </a:r>
            <a:r>
              <a:rPr lang="en-US" sz="2000" dirty="0">
                <a:latin typeface="Helvetica" pitchFamily="2" charset="0"/>
              </a:rPr>
              <a:t> * 0.8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hr</a:t>
            </a:r>
            <a:r>
              <a:rPr lang="en-US" sz="2000" dirty="0">
                <a:latin typeface="Helvetica" pitchFamily="2" charset="0"/>
              </a:rPr>
              <a:t> = 0.15 (copies/m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) *2 </a:t>
            </a:r>
            <a:r>
              <a:rPr lang="en-US" sz="2000" dirty="0" err="1">
                <a:latin typeface="Helvetica" pitchFamily="2" charset="0"/>
              </a:rPr>
              <a:t>hrs</a:t>
            </a:r>
            <a:r>
              <a:rPr lang="en-US" sz="2000" dirty="0">
                <a:latin typeface="Helvetica" pitchFamily="2" charset="0"/>
              </a:rPr>
              <a:t> * 0.8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hr</a:t>
            </a:r>
            <a:r>
              <a:rPr lang="en-US" sz="2000" dirty="0">
                <a:latin typeface="Helvetica" pitchFamily="2" charset="0"/>
              </a:rPr>
              <a:t> = </a:t>
            </a:r>
            <a:r>
              <a:rPr lang="en-US" sz="2000" b="1" u="sng" dirty="0">
                <a:latin typeface="Helvetica" pitchFamily="2" charset="0"/>
              </a:rPr>
              <a:t>0.24 or 24%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2) P = C (copies/m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) *2 </a:t>
            </a:r>
            <a:r>
              <a:rPr lang="en-US" sz="2000" dirty="0" err="1">
                <a:latin typeface="Helvetica" pitchFamily="2" charset="0"/>
              </a:rPr>
              <a:t>hrs</a:t>
            </a:r>
            <a:r>
              <a:rPr lang="en-US" sz="2000" dirty="0">
                <a:latin typeface="Helvetica" pitchFamily="2" charset="0"/>
              </a:rPr>
              <a:t> * 0.8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hr</a:t>
            </a:r>
            <a:r>
              <a:rPr lang="en-US" sz="2000" dirty="0">
                <a:latin typeface="Helvetica" pitchFamily="2" charset="0"/>
              </a:rPr>
              <a:t> = 0.1 (copies/m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) *2 </a:t>
            </a:r>
            <a:r>
              <a:rPr lang="en-US" sz="2000" dirty="0" err="1">
                <a:latin typeface="Helvetica" pitchFamily="2" charset="0"/>
              </a:rPr>
              <a:t>hrs</a:t>
            </a:r>
            <a:r>
              <a:rPr lang="en-US" sz="2000" dirty="0">
                <a:latin typeface="Helvetica" pitchFamily="2" charset="0"/>
              </a:rPr>
              <a:t> * 0.8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hr</a:t>
            </a:r>
            <a:r>
              <a:rPr lang="en-US" sz="2000" dirty="0">
                <a:latin typeface="Helvetica" pitchFamily="2" charset="0"/>
              </a:rPr>
              <a:t> = </a:t>
            </a:r>
            <a:r>
              <a:rPr lang="en-US" sz="2000" b="1" u="sng" dirty="0">
                <a:latin typeface="Helvetica" pitchFamily="2" charset="0"/>
              </a:rPr>
              <a:t>0.17 or 17%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3) P = C (copies/m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) *2 </a:t>
            </a:r>
            <a:r>
              <a:rPr lang="en-US" sz="2000" dirty="0" err="1">
                <a:latin typeface="Helvetica" pitchFamily="2" charset="0"/>
              </a:rPr>
              <a:t>hrs</a:t>
            </a:r>
            <a:r>
              <a:rPr lang="en-US" sz="2000" dirty="0">
                <a:latin typeface="Helvetica" pitchFamily="2" charset="0"/>
              </a:rPr>
              <a:t> * 0.8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hr</a:t>
            </a:r>
            <a:r>
              <a:rPr lang="en-US" sz="2000" dirty="0">
                <a:latin typeface="Helvetica" pitchFamily="2" charset="0"/>
              </a:rPr>
              <a:t> = 0.034 (copies/m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 ) *2 </a:t>
            </a:r>
            <a:r>
              <a:rPr lang="en-US" sz="2000" dirty="0" err="1">
                <a:latin typeface="Helvetica" pitchFamily="2" charset="0"/>
              </a:rPr>
              <a:t>hrs</a:t>
            </a:r>
            <a:r>
              <a:rPr lang="en-US" sz="2000" dirty="0">
                <a:latin typeface="Helvetica" pitchFamily="2" charset="0"/>
              </a:rPr>
              <a:t> * 0.8 m</a:t>
            </a:r>
            <a:r>
              <a:rPr lang="en-US" sz="2000" baseline="30000" dirty="0">
                <a:latin typeface="Helvetica" pitchFamily="2" charset="0"/>
              </a:rPr>
              <a:t>3</a:t>
            </a:r>
            <a:r>
              <a:rPr lang="en-US" sz="2000" dirty="0">
                <a:latin typeface="Helvetica" pitchFamily="2" charset="0"/>
              </a:rPr>
              <a:t>/</a:t>
            </a:r>
            <a:r>
              <a:rPr lang="en-US" sz="2000" dirty="0" err="1">
                <a:latin typeface="Helvetica" pitchFamily="2" charset="0"/>
              </a:rPr>
              <a:t>hr</a:t>
            </a:r>
            <a:r>
              <a:rPr lang="en-US" sz="2000" dirty="0">
                <a:latin typeface="Helvetica" pitchFamily="2" charset="0"/>
              </a:rPr>
              <a:t> = </a:t>
            </a:r>
            <a:r>
              <a:rPr lang="en-US" sz="2000" b="1" u="sng" dirty="0">
                <a:latin typeface="Helvetica" pitchFamily="2" charset="0"/>
              </a:rPr>
              <a:t>0.05 or 5%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44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. 1">
            <a:extLst>
              <a:ext uri="{FF2B5EF4-FFF2-40B4-BE49-F238E27FC236}">
                <a16:creationId xmlns:a16="http://schemas.microsoft.com/office/drawing/2014/main" id="{10252C8F-5D72-5841-A6DE-8FAC6693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79" y="296884"/>
            <a:ext cx="10905066" cy="41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53310D-4E85-8F46-858C-63CA6249F8B9}"/>
              </a:ext>
            </a:extLst>
          </p:cNvPr>
          <p:cNvSpPr/>
          <p:nvPr/>
        </p:nvSpPr>
        <p:spPr>
          <a:xfrm>
            <a:off x="443345" y="4601044"/>
            <a:ext cx="113053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22222"/>
                </a:solidFill>
                <a:effectLst/>
                <a:latin typeface="Harding"/>
              </a:rPr>
              <a:t>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, Concentration of SARS-CoV-2 in a protective-apparel removal room in zone B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Harding"/>
              </a:rPr>
              <a:t>Fangcang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 Hospital. </a:t>
            </a:r>
          </a:p>
          <a:p>
            <a:r>
              <a:rPr lang="en-US" sz="2000" b="1" i="0" dirty="0">
                <a:solidFill>
                  <a:srgbClr val="222222"/>
                </a:solidFill>
                <a:effectLst/>
                <a:latin typeface="Harding"/>
              </a:rPr>
              <a:t>b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, Concentration of SARS-CoV-2 in a protective-apparel removal room in zone C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Harding"/>
              </a:rPr>
              <a:t>Fangcang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 Hospital. </a:t>
            </a:r>
          </a:p>
          <a:p>
            <a:r>
              <a:rPr lang="en-US" sz="2000" b="1" i="0" dirty="0">
                <a:solidFill>
                  <a:srgbClr val="222222"/>
                </a:solidFill>
                <a:effectLst/>
                <a:latin typeface="Harding"/>
              </a:rPr>
              <a:t>c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, Concentration of SARS-CoV-2 in the medical staff’s office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Harding"/>
              </a:rPr>
              <a:t>Fangcang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 Hospital. </a:t>
            </a:r>
          </a:p>
          <a:p>
            <a:endParaRPr lang="en-US" sz="2000" dirty="0">
              <a:solidFill>
                <a:srgbClr val="222222"/>
              </a:solidFill>
              <a:latin typeface="Harding"/>
            </a:endParaRPr>
          </a:p>
          <a:p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The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Harding"/>
              </a:rPr>
              <a:t>x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Harding"/>
              </a:rPr>
              <a:t> axis represents the aerodynamic diameter on a logarithmic scale to cover the multiple magnitudes of measured aerosol diameters.</a:t>
            </a:r>
          </a:p>
          <a:p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189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F509B3-FFF8-AF49-AE35-5AB1E9A676EF}"/>
              </a:ext>
            </a:extLst>
          </p:cNvPr>
          <p:cNvSpPr txBox="1"/>
          <p:nvPr/>
        </p:nvSpPr>
        <p:spPr>
          <a:xfrm>
            <a:off x="9033757" y="253175"/>
            <a:ext cx="1555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Belosi</a:t>
            </a:r>
            <a:r>
              <a:rPr lang="en-US" dirty="0"/>
              <a:t> et al, </a:t>
            </a:r>
            <a:r>
              <a:rPr lang="en-US" i="1" u="sng" dirty="0"/>
              <a:t>Environmental Research</a:t>
            </a:r>
          </a:p>
          <a:p>
            <a:r>
              <a:rPr lang="en-US" dirty="0">
                <a:hlinkClick r:id="rId2" tooltip="Persistent link using digital object identifier"/>
              </a:rPr>
              <a:t>https://doi.org/10.1016/j.envres.2020.110603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3ACD5-48A4-AF40-A77F-D9BD57C2FB56}"/>
              </a:ext>
            </a:extLst>
          </p:cNvPr>
          <p:cNvSpPr txBox="1"/>
          <p:nvPr/>
        </p:nvSpPr>
        <p:spPr>
          <a:xfrm>
            <a:off x="543336" y="3721247"/>
            <a:ext cx="111419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B0FC0"/>
                </a:solidFill>
              </a:rPr>
              <a:t>Ambient (Outdoor) Covid-19 virus concentrations </a:t>
            </a:r>
            <a:r>
              <a:rPr lang="en-US" sz="2000" dirty="0"/>
              <a:t>in the region of </a:t>
            </a:r>
            <a:r>
              <a:rPr lang="en-US" sz="2000" dirty="0" err="1"/>
              <a:t>Lombardia</a:t>
            </a:r>
            <a:r>
              <a:rPr lang="en-US" sz="2000" dirty="0"/>
              <a:t>, Population 10,000,000</a:t>
            </a:r>
          </a:p>
          <a:p>
            <a:endParaRPr lang="en-US" sz="2000" dirty="0"/>
          </a:p>
          <a:p>
            <a:r>
              <a:rPr lang="en-US" sz="2000" dirty="0"/>
              <a:t>RNA concentrations calculated for </a:t>
            </a:r>
            <a:r>
              <a:rPr lang="en-US" sz="2000" dirty="0">
                <a:solidFill>
                  <a:srgbClr val="0B0FC0"/>
                </a:solidFill>
              </a:rPr>
              <a:t>up to 20% of the population being infected </a:t>
            </a:r>
            <a:r>
              <a:rPr lang="en-US" sz="2000" dirty="0"/>
              <a:t>(assuming the </a:t>
            </a:r>
            <a:r>
              <a:rPr lang="en-US" sz="2000" dirty="0">
                <a:solidFill>
                  <a:srgbClr val="C00000"/>
                </a:solidFill>
              </a:rPr>
              <a:t>highest emission rate of 10</a:t>
            </a:r>
            <a:r>
              <a:rPr lang="en-US" sz="2000" baseline="30000" dirty="0">
                <a:solidFill>
                  <a:srgbClr val="C00000"/>
                </a:solidFill>
              </a:rPr>
              <a:t>9</a:t>
            </a:r>
            <a:r>
              <a:rPr lang="en-US" sz="2000" dirty="0">
                <a:solidFill>
                  <a:srgbClr val="C00000"/>
                </a:solidFill>
              </a:rPr>
              <a:t> RNA copies /mL sputum</a:t>
            </a:r>
            <a:r>
              <a:rPr lang="en-US" sz="2000" dirty="0"/>
              <a:t>)  under 3 scenarios</a:t>
            </a:r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Worse case scenario (WCS) ; Average ; and Best case scenario (BCS) correspond to different meteorological conditions, from complete stagnation (WCS)  to mixing height of 400 m (BCS)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Key Conclusion</a:t>
            </a:r>
            <a:r>
              <a:rPr lang="en-US" sz="2000" dirty="0"/>
              <a:t>; even with 20% of the population infected,</a:t>
            </a:r>
            <a:r>
              <a:rPr lang="en-US" sz="2000" dirty="0">
                <a:highlight>
                  <a:srgbClr val="FFFF00"/>
                </a:highlight>
              </a:rPr>
              <a:t> Probability of outdoor airborne transmission is extremely low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pic>
        <p:nvPicPr>
          <p:cNvPr id="2052" name="Picture 4" descr="Fig. 2">
            <a:extLst>
              <a:ext uri="{FF2B5EF4-FFF2-40B4-BE49-F238E27FC236}">
                <a16:creationId xmlns:a16="http://schemas.microsoft.com/office/drawing/2014/main" id="{0F8C33BB-2831-D04C-83B7-03DFDD4C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75" y="253175"/>
            <a:ext cx="6045134" cy="34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48B459-7493-594B-AEF3-952276AD3BCB}"/>
              </a:ext>
            </a:extLst>
          </p:cNvPr>
          <p:cNvCxnSpPr>
            <a:cxnSpLocks/>
          </p:cNvCxnSpPr>
          <p:nvPr/>
        </p:nvCxnSpPr>
        <p:spPr>
          <a:xfrm>
            <a:off x="4880758" y="253175"/>
            <a:ext cx="0" cy="28581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5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8FFE9-037F-C245-835F-56C9FA43529A}"/>
              </a:ext>
            </a:extLst>
          </p:cNvPr>
          <p:cNvSpPr txBox="1"/>
          <p:nvPr/>
        </p:nvSpPr>
        <p:spPr>
          <a:xfrm>
            <a:off x="130630" y="-47497"/>
            <a:ext cx="11590316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Introduction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and Background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l-GR" sz="2000" dirty="0" err="1"/>
              <a:t>έχρι</a:t>
            </a:r>
            <a:r>
              <a:rPr lang="el-GR" sz="2000" dirty="0"/>
              <a:t> σήμερα, η παγκόσμια πανδημία COVID-19 που προκαλείται από τον ιό SARS-CoV-2 είχε ως αποτέλεσμα </a:t>
            </a:r>
            <a:r>
              <a:rPr lang="el-GR" sz="2000" dirty="0">
                <a:solidFill>
                  <a:srgbClr val="0B0FC0"/>
                </a:solidFill>
              </a:rPr>
              <a:t>περισσότερα από </a:t>
            </a:r>
            <a:r>
              <a:rPr lang="en-US" sz="2000" dirty="0">
                <a:solidFill>
                  <a:srgbClr val="0B0FC0"/>
                </a:solidFill>
              </a:rPr>
              <a:t>67</a:t>
            </a:r>
            <a:r>
              <a:rPr lang="el-GR" sz="2000" dirty="0">
                <a:solidFill>
                  <a:srgbClr val="0B0FC0"/>
                </a:solidFill>
              </a:rPr>
              <a:t> εκατομμύρια </a:t>
            </a:r>
            <a:r>
              <a:rPr lang="el-GR" sz="2000" dirty="0"/>
              <a:t>επιβεβαιωμένα μολυσμένα κρούσματα και περισσότερους από </a:t>
            </a:r>
            <a:r>
              <a:rPr lang="el-GR" sz="2000" dirty="0">
                <a:solidFill>
                  <a:srgbClr val="0B0FC0"/>
                </a:solidFill>
              </a:rPr>
              <a:t>1</a:t>
            </a:r>
            <a:r>
              <a:rPr lang="en-US" sz="2000" dirty="0">
                <a:solidFill>
                  <a:srgbClr val="0B0FC0"/>
                </a:solidFill>
              </a:rPr>
              <a:t>.5</a:t>
            </a:r>
            <a:r>
              <a:rPr lang="el-GR" sz="2000" dirty="0">
                <a:solidFill>
                  <a:srgbClr val="0B0FC0"/>
                </a:solidFill>
              </a:rPr>
              <a:t> εκατομμύριο θανάτους </a:t>
            </a:r>
            <a:r>
              <a:rPr lang="el-GR" sz="2000" dirty="0"/>
              <a:t>(έκθεση του ΠΟΥ, 2020)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Μια από τις σημαντικότερες ερωτήσεις που απασχολούν την ιατρική κοινότητα είναι </a:t>
            </a:r>
            <a:r>
              <a:rPr lang="el-GR" sz="2000" dirty="0">
                <a:solidFill>
                  <a:srgbClr val="0B0FC0"/>
                </a:solidFill>
              </a:rPr>
              <a:t>γιατί είναι τόσο μεταδοτικός ο ιός. Πώς ακριβώς γίνεται η μετάδοση του </a:t>
            </a:r>
            <a:r>
              <a:rPr lang="en-US" sz="2000" dirty="0">
                <a:solidFill>
                  <a:srgbClr val="0B0FC0"/>
                </a:solidFill>
              </a:rPr>
              <a:t>COVID-19</a:t>
            </a:r>
            <a:r>
              <a:rPr lang="el-GR" sz="2000" dirty="0">
                <a:solidFill>
                  <a:srgbClr val="0B0FC0"/>
                </a:solidFill>
              </a:rPr>
              <a:t>; </a:t>
            </a:r>
            <a:endParaRPr lang="en-US" sz="2000" dirty="0">
              <a:solidFill>
                <a:srgbClr val="0B0F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B0F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Υπάρχουν οι </a:t>
            </a:r>
            <a:r>
              <a:rPr lang="el-GR" sz="2000" dirty="0">
                <a:solidFill>
                  <a:srgbClr val="0B0FC0"/>
                </a:solidFill>
              </a:rPr>
              <a:t>άμεσοι ή έμμεσοι τρόποι "επαφής</a:t>
            </a:r>
            <a:r>
              <a:rPr lang="el-GR" sz="2000" dirty="0"/>
              <a:t>», δηλαδή ένα άτομο να αγγίξει τον εαυτό του έχοντας αγγίξει μια μολυσμένη από τον ιό επιφάνεια, είτε η </a:t>
            </a:r>
            <a:r>
              <a:rPr lang="el-GR" sz="2000" dirty="0">
                <a:solidFill>
                  <a:srgbClr val="0B0FC0"/>
                </a:solidFill>
              </a:rPr>
              <a:t>επαφή από άτομο σε άτομο μεταξύ φορέων και υγιών</a:t>
            </a:r>
            <a:r>
              <a:rPr lang="el-GR" sz="2000" dirty="0"/>
              <a:t> ατόμων.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Η λιγότερο προφανής </a:t>
            </a:r>
            <a:r>
              <a:rPr lang="en-US" sz="2000" dirty="0">
                <a:solidFill>
                  <a:srgbClr val="0B0FC0"/>
                </a:solidFill>
              </a:rPr>
              <a:t>airborne transmission (</a:t>
            </a:r>
            <a:r>
              <a:rPr lang="el-GR" sz="2000" dirty="0">
                <a:solidFill>
                  <a:srgbClr val="0B0FC0"/>
                </a:solidFill>
              </a:rPr>
              <a:t>αερομεταφερόμενη μετάδοση</a:t>
            </a:r>
            <a:r>
              <a:rPr lang="en-US" sz="2000" dirty="0"/>
              <a:t>)</a:t>
            </a:r>
            <a:r>
              <a:rPr lang="el-GR" sz="2000" dirty="0"/>
              <a:t> μπορεί να πραγματοποιηθεί με δύο διαφορετικούς τρόπους και </a:t>
            </a:r>
            <a:r>
              <a:rPr lang="el-GR" sz="2000" dirty="0">
                <a:solidFill>
                  <a:srgbClr val="0B0FC0"/>
                </a:solidFill>
              </a:rPr>
              <a:t>δεν απαιτεί φυσική επαφή </a:t>
            </a:r>
            <a:r>
              <a:rPr lang="el-GR" sz="2000" dirty="0"/>
              <a:t>μεταξύ μολυσμένων και ευπαθών ατόμων.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Κατά τη διάρκεια ενός </a:t>
            </a:r>
            <a:r>
              <a:rPr lang="el-GR" sz="2000" dirty="0">
                <a:solidFill>
                  <a:srgbClr val="0B0FC0"/>
                </a:solidFill>
              </a:rPr>
              <a:t>φταρνίσματος ή βήχα, γίνεται «ψεκασμός σταγονιδίων</a:t>
            </a:r>
            <a:r>
              <a:rPr lang="el-GR" sz="2000" dirty="0"/>
              <a:t>» συνήθως με </a:t>
            </a:r>
            <a:r>
              <a:rPr lang="el-GR" sz="2000" dirty="0">
                <a:solidFill>
                  <a:srgbClr val="C00000"/>
                </a:solidFill>
              </a:rPr>
              <a:t>διάμετρο μεγαλύτερη των 5 </a:t>
            </a:r>
            <a:r>
              <a:rPr lang="el-GR" sz="2000" dirty="0" err="1">
                <a:solidFill>
                  <a:srgbClr val="C00000"/>
                </a:solidFill>
              </a:rPr>
              <a:t>μm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l-GR" sz="2000" dirty="0"/>
              <a:t>εκπεμπόμενα </a:t>
            </a:r>
            <a:r>
              <a:rPr lang="el-GR" sz="2000" dirty="0">
                <a:solidFill>
                  <a:srgbClr val="0B0FC0"/>
                </a:solidFill>
              </a:rPr>
              <a:t>μέσω της εκπνοής από ένα μολυσμενο κρούσμα </a:t>
            </a:r>
            <a:r>
              <a:rPr lang="el-GR" sz="2000" dirty="0"/>
              <a:t>σε </a:t>
            </a:r>
            <a:r>
              <a:rPr lang="el-GR" sz="2000" dirty="0" err="1"/>
              <a:t>ενα</a:t>
            </a:r>
            <a:r>
              <a:rPr lang="el-GR" sz="2000" dirty="0"/>
              <a:t> άλλο άτομο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Ένα άτομο επίσης μπορεί να εισπνεύσει </a:t>
            </a:r>
            <a:r>
              <a:rPr lang="el-GR" sz="2000" dirty="0">
                <a:solidFill>
                  <a:srgbClr val="0B0FC0"/>
                </a:solidFill>
              </a:rPr>
              <a:t>μικροσκοπικά σωματίδια αερολύματος </a:t>
            </a:r>
            <a:r>
              <a:rPr lang="el-GR" sz="2000" dirty="0"/>
              <a:t>που αποτελούνται από τα </a:t>
            </a:r>
            <a:r>
              <a:rPr lang="el-GR" sz="2000" dirty="0">
                <a:solidFill>
                  <a:srgbClr val="0B0FC0"/>
                </a:solidFill>
              </a:rPr>
              <a:t>στερεά κατάλοιπα συστατικά των εξατμισμένων σταγονιδίων φταρνίσματος ή βήχα</a:t>
            </a:r>
            <a:r>
              <a:rPr lang="el-GR" sz="2000" dirty="0"/>
              <a:t>, τα οποία είναι αρκετά μικρά (&lt;5 μ</a:t>
            </a:r>
            <a:r>
              <a:rPr lang="en-US" sz="2000" dirty="0"/>
              <a:t>m) </a:t>
            </a:r>
            <a:r>
              <a:rPr lang="el-GR" sz="2000" dirty="0"/>
              <a:t>για να παραμείνουν στον αέρα για ώρες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507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E3D5D-D366-4843-97E1-D5EF835937BE}"/>
              </a:ext>
            </a:extLst>
          </p:cNvPr>
          <p:cNvSpPr txBox="1"/>
          <p:nvPr/>
        </p:nvSpPr>
        <p:spPr>
          <a:xfrm>
            <a:off x="356260" y="0"/>
            <a:ext cx="11222182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Evidence on Effectiveness of Ventilation in Reducing Covid-19 Infection Risk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Μια σημαντική μελέτη στο Πεκίνο που μόλις δημοσιεύθηκε στο </a:t>
            </a:r>
            <a:r>
              <a:rPr lang="en-US" sz="2000" u="sng" dirty="0"/>
              <a:t>Environment International </a:t>
            </a:r>
            <a:r>
              <a:rPr lang="el-GR" sz="2000" dirty="0"/>
              <a:t>κατέληξε στο συμπέρασμα ότι αν και για τους </a:t>
            </a:r>
            <a:r>
              <a:rPr lang="el-GR" sz="2000" dirty="0">
                <a:solidFill>
                  <a:srgbClr val="C00000"/>
                </a:solidFill>
              </a:rPr>
              <a:t>χρήστες μάσκας, η ονομαστική μείωση της έκθεσης σε σωματίδια είναι περίπου  20%, </a:t>
            </a:r>
            <a:r>
              <a:rPr lang="el-GR" sz="2000" dirty="0"/>
              <a:t>στην πραγματικότητα, επειδή περνάμε πάνω από </a:t>
            </a:r>
            <a:r>
              <a:rPr lang="el-GR" sz="2000" dirty="0">
                <a:solidFill>
                  <a:srgbClr val="0B0FC0"/>
                </a:solidFill>
              </a:rPr>
              <a:t>90% του χρόνου μας σε εσωτερικούς χώρους το ποσοστό αυτό είναι 2</a:t>
            </a:r>
            <a:r>
              <a:rPr lang="en-US" sz="2000" dirty="0">
                <a:solidFill>
                  <a:srgbClr val="0B0FC0"/>
                </a:solidFill>
              </a:rPr>
              <a:t>.</a:t>
            </a:r>
            <a:r>
              <a:rPr lang="el-GR" sz="2000" dirty="0">
                <a:solidFill>
                  <a:srgbClr val="0B0FC0"/>
                </a:solidFill>
              </a:rPr>
              <a:t>4 </a:t>
            </a:r>
            <a:r>
              <a:rPr lang="en-US" sz="2000" dirty="0">
                <a:solidFill>
                  <a:srgbClr val="0B0FC0"/>
                </a:solidFill>
              </a:rPr>
              <a:t>(</a:t>
            </a:r>
            <a:r>
              <a:rPr lang="el-GR" sz="2000" dirty="0">
                <a:solidFill>
                  <a:srgbClr val="0B0FC0"/>
                </a:solidFill>
              </a:rPr>
              <a:t>± 1</a:t>
            </a:r>
            <a:r>
              <a:rPr lang="en-US" sz="2000" dirty="0">
                <a:solidFill>
                  <a:srgbClr val="0B0FC0"/>
                </a:solidFill>
              </a:rPr>
              <a:t>.</a:t>
            </a:r>
            <a:r>
              <a:rPr lang="el-GR" sz="2000" dirty="0">
                <a:solidFill>
                  <a:srgbClr val="0B0FC0"/>
                </a:solidFill>
              </a:rPr>
              <a:t>6%</a:t>
            </a:r>
            <a:r>
              <a:rPr lang="en-US" sz="2000" dirty="0">
                <a:solidFill>
                  <a:srgbClr val="0B0FC0"/>
                </a:solidFill>
              </a:rPr>
              <a:t>)</a:t>
            </a:r>
            <a:r>
              <a:rPr lang="el-GR" sz="2000" dirty="0">
                <a:solidFill>
                  <a:srgbClr val="0B0FC0"/>
                </a:solidFill>
              </a:rPr>
              <a:t> για ολόκληρο τον ενήλικα πληθυσμό</a:t>
            </a:r>
            <a:r>
              <a:rPr lang="el-GR" sz="2000" dirty="0"/>
              <a:t>. Ως στρατηγική αυτοπροστασίας από τη μακροχρόνια έκθεση σε σωματιδιακή ύλη, οι ερευνητές κατέληξαν, ότι η </a:t>
            </a:r>
            <a:r>
              <a:rPr lang="el-GR" sz="2000" dirty="0">
                <a:solidFill>
                  <a:srgbClr val="0B0FC0"/>
                </a:solidFill>
              </a:rPr>
              <a:t>χρήση μάσκας προσώπου σε εσωτερικούς χώρους είναι πολύ χαμηλότερης αποτελεσματικότητας από την εγκατάσταση καθαριστών αέρα εσωτερικού χώρου,</a:t>
            </a:r>
            <a:r>
              <a:rPr lang="el-GR" sz="2000" dirty="0">
                <a:solidFill>
                  <a:srgbClr val="C00000"/>
                </a:solidFill>
              </a:rPr>
              <a:t> που επιτυγχάνουν καθαρισμό της τάξης του 90%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dirty="0"/>
              <a:t>Shen et al :”</a:t>
            </a:r>
            <a:r>
              <a:rPr lang="en-US" b="1" dirty="0"/>
              <a:t> </a:t>
            </a:r>
            <a:r>
              <a:rPr lang="en-US" dirty="0"/>
              <a:t>Individual and population level protection from particulate matter exposure by wearing facemasks” </a:t>
            </a:r>
            <a:r>
              <a:rPr lang="en-US" b="1" u="sng" dirty="0">
                <a:hlinkClick r:id="rId2" tooltip="Go to Environment International on ScienceDirect"/>
              </a:rPr>
              <a:t>Environment International</a:t>
            </a:r>
            <a:r>
              <a:rPr lang="en-US" dirty="0"/>
              <a:t>, </a:t>
            </a:r>
            <a:r>
              <a:rPr lang="en-US" u="sng" dirty="0">
                <a:hlinkClick r:id="rId3" tooltip="Go to table of contents for this volume/issue"/>
              </a:rPr>
              <a:t>Volume 146</a:t>
            </a:r>
            <a:r>
              <a:rPr lang="en-US" dirty="0"/>
              <a:t>, January 2021, 106026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Επίσης, πρόσφατα δημοσιευμένη μελέτη που βασίστηκε σε έρευνες που πραγματοποιήθηκαν στο </a:t>
            </a:r>
            <a:r>
              <a:rPr lang="el-GR" sz="2000" dirty="0">
                <a:solidFill>
                  <a:srgbClr val="C00000"/>
                </a:solidFill>
              </a:rPr>
              <a:t>Νοσοκομείο Παιδιών του Βατικανού </a:t>
            </a:r>
            <a:r>
              <a:rPr lang="el-GR" sz="2000" dirty="0"/>
              <a:t>έδειξε ότι «η σωστή χρήση των </a:t>
            </a:r>
            <a:r>
              <a:rPr lang="el-GR" sz="2000" dirty="0">
                <a:solidFill>
                  <a:srgbClr val="C00000"/>
                </a:solidFill>
              </a:rPr>
              <a:t>τοπικών συστημάτων εξαερισμού και καθαρισμού </a:t>
            </a:r>
            <a:r>
              <a:rPr lang="el-GR" sz="2000" dirty="0"/>
              <a:t>στο δωμάτιο του νοσοκομείου κατέληξε σε </a:t>
            </a:r>
            <a:r>
              <a:rPr lang="el-GR" sz="2000" dirty="0">
                <a:solidFill>
                  <a:srgbClr val="0B0FC0"/>
                </a:solidFill>
              </a:rPr>
              <a:t>πλήρη μείωση των μολυσμένων σταγονιδίων που εξαπλώνονται από το στόμα ασθενών κατά τα πρώτα 0,5 δευτερόλεπτα μετά το βήχα και σε </a:t>
            </a:r>
            <a:r>
              <a:rPr lang="el-GR" sz="2000" dirty="0">
                <a:solidFill>
                  <a:srgbClr val="C00000"/>
                </a:solidFill>
              </a:rPr>
              <a:t>σημαντική μείωση της πιθανότητας μετάδοσης στον ασθενή που νοσηλεύτηκε στο διπλανό </a:t>
            </a:r>
            <a:r>
              <a:rPr lang="el-GR" sz="2000" dirty="0">
                <a:solidFill>
                  <a:srgbClr val="0B0FC0"/>
                </a:solidFill>
              </a:rPr>
              <a:t>κρεβάτι από τον ασθενή φορέα του</a:t>
            </a:r>
            <a:endParaRPr lang="en-US" sz="2000" dirty="0">
              <a:solidFill>
                <a:srgbClr val="0B0FC0"/>
              </a:solidFill>
            </a:endParaRPr>
          </a:p>
          <a:p>
            <a:r>
              <a:rPr lang="en-US" dirty="0" err="1"/>
              <a:t>Borro</a:t>
            </a:r>
            <a:r>
              <a:rPr lang="en-US" dirty="0"/>
              <a:t> et al . "The Role of Air Conditioning in the Diffusion of Sars-CoV-2 in Indoor Environments: a First Computational Fluid Dynamic Model, based on Investigations performed at the Vatican State Children’s Hospital." </a:t>
            </a:r>
            <a:r>
              <a:rPr lang="en-US" i="1" dirty="0"/>
              <a:t>Environmental Research</a:t>
            </a:r>
            <a:r>
              <a:rPr lang="en-US" dirty="0"/>
              <a:t> (2020): 110343.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981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C5C34C-5920-164F-9975-B172AC3A1601}"/>
              </a:ext>
            </a:extLst>
          </p:cNvPr>
          <p:cNvSpPr/>
          <p:nvPr/>
        </p:nvSpPr>
        <p:spPr>
          <a:xfrm>
            <a:off x="174171" y="147286"/>
            <a:ext cx="99436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Επιπρόσθετα, μελέτη που διεξήχθη για τη διερεύνηση της αποτελεσματικότητας των συστημάτων αέριου καθαρισμού για τη </a:t>
            </a:r>
            <a:r>
              <a:rPr lang="el-GR" sz="2000" dirty="0">
                <a:solidFill>
                  <a:srgbClr val="0B0F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μείωση της έκθεσης των παιδιών σε ατμοσφαιρικούς ρύπους </a:t>
            </a:r>
            <a:r>
              <a:rPr lang="el-GR" sz="2000" u="sng" dirty="0">
                <a:solidFill>
                  <a:srgbClr val="0B0F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αίθουσες διδασκαλίας σχολείων</a:t>
            </a:r>
            <a:r>
              <a:rPr lang="el-GR" sz="2000" dirty="0">
                <a:solidFill>
                  <a:srgbClr val="0B0F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Νότιας Καλιφόρνιας έδειξε ότι ο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συνδυασμός ενός καθαριστή αέρα με σύστημα εξαερισμού και κλιματισμού (HVAC) μείωσε τις εσωτερικές συγκεντρώσεις σωματιδίων 90-96%. 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A. Polidori, P. M. Fine, V. White, P. S. Kwon “Pilot study of high-performance air filtration for classroom applications”. </a:t>
            </a:r>
            <a:r>
              <a:rPr lang="en-US" u="sng" dirty="0"/>
              <a:t>Indoor Air </a:t>
            </a:r>
            <a:r>
              <a:rPr lang="en-US" dirty="0"/>
              <a:t>2013; 23: 185–195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Chemical Characterization and Source Apportionment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of Fine and Coarse Particulate Matter Inside the 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Refectory of Santa Maria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Delle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Grazie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Church, 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Home of Leonardo Da Vinci’s “Last Supper</a:t>
            </a:r>
            <a:r>
              <a:rPr lang="en-US" sz="20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Daher N, </a:t>
            </a:r>
            <a:r>
              <a:rPr lang="en-US" sz="2000" dirty="0" err="1"/>
              <a:t>Rupprecht</a:t>
            </a:r>
            <a:r>
              <a:rPr lang="en-US" sz="2000" dirty="0"/>
              <a:t> A ,  </a:t>
            </a:r>
            <a:r>
              <a:rPr lang="en-US" sz="2000" dirty="0" err="1"/>
              <a:t>Invernizzi</a:t>
            </a:r>
            <a:r>
              <a:rPr lang="en-US" sz="2000" dirty="0"/>
              <a:t> G., De Marco C,</a:t>
            </a:r>
          </a:p>
          <a:p>
            <a:r>
              <a:rPr lang="en-US" sz="2000" dirty="0"/>
              <a:t>Shafer M.M, Schauer J.J ,and Constantinos Sioutas, </a:t>
            </a:r>
          </a:p>
          <a:p>
            <a:r>
              <a:rPr lang="en-US" sz="2000" u="sng" dirty="0"/>
              <a:t>Environ. Sci. Technol. </a:t>
            </a:r>
            <a:r>
              <a:rPr lang="en-US" sz="2000" dirty="0"/>
              <a:t>2011, 45, 24</a:t>
            </a:r>
          </a:p>
        </p:txBody>
      </p:sp>
      <p:pic>
        <p:nvPicPr>
          <p:cNvPr id="1026" name="Picture 2" descr="Abstract Image">
            <a:extLst>
              <a:ext uri="{FF2B5EF4-FFF2-40B4-BE49-F238E27FC236}">
                <a16:creationId xmlns:a16="http://schemas.microsoft.com/office/drawing/2014/main" id="{75772CBB-F454-384F-8767-89FB8CA6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99" y="2959495"/>
            <a:ext cx="5649357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9B5B31-9E15-DF4D-A091-5536841718F8}"/>
              </a:ext>
            </a:extLst>
          </p:cNvPr>
          <p:cNvSpPr/>
          <p:nvPr/>
        </p:nvSpPr>
        <p:spPr>
          <a:xfrm>
            <a:off x="174171" y="541026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Findings showed that </a:t>
            </a:r>
            <a:r>
              <a:rPr lang="en-US" sz="2000" dirty="0">
                <a:solidFill>
                  <a:srgbClr val="0B0FC0"/>
                </a:solidFill>
              </a:rPr>
              <a:t>PM</a:t>
            </a:r>
            <a:r>
              <a:rPr lang="en-US" sz="2000" baseline="-25000" dirty="0">
                <a:solidFill>
                  <a:srgbClr val="0B0FC0"/>
                </a:solidFill>
              </a:rPr>
              <a:t>2.5</a:t>
            </a:r>
            <a:r>
              <a:rPr lang="en-US" sz="2000" dirty="0">
                <a:solidFill>
                  <a:srgbClr val="0B0FC0"/>
                </a:solidFill>
              </a:rPr>
              <a:t> and PM</a:t>
            </a:r>
            <a:r>
              <a:rPr lang="en-US" sz="2000" baseline="-25000" dirty="0">
                <a:solidFill>
                  <a:srgbClr val="0B0FC0"/>
                </a:solidFill>
              </a:rPr>
              <a:t>2.5–10</a:t>
            </a:r>
            <a:r>
              <a:rPr lang="en-US" sz="2000" dirty="0">
                <a:solidFill>
                  <a:srgbClr val="0B0FC0"/>
                </a:solidFill>
              </a:rPr>
              <a:t> concentrations were reduced indoors by 88 and 94%, </a:t>
            </a:r>
            <a:r>
              <a:rPr lang="en-US" sz="2000" dirty="0">
                <a:solidFill>
                  <a:srgbClr val="000000"/>
                </a:solidFill>
              </a:rPr>
              <a:t>respectively. This large reduction is mainly attributed to the </a:t>
            </a:r>
            <a:r>
              <a:rPr lang="en-US" sz="2000" dirty="0">
                <a:solidFill>
                  <a:srgbClr val="C00000"/>
                </a:solidFill>
              </a:rPr>
              <a:t>efficacy of the deployed ventilation system in removing particles.</a:t>
            </a:r>
          </a:p>
        </p:txBody>
      </p:sp>
    </p:spTree>
    <p:extLst>
      <p:ext uri="{BB962C8B-B14F-4D97-AF65-F5344CB8AC3E}">
        <p14:creationId xmlns:p14="http://schemas.microsoft.com/office/powerpoint/2010/main" val="3336283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9BC810-12A9-574E-9A5F-9AE57E0F5A0F}"/>
              </a:ext>
            </a:extLst>
          </p:cNvPr>
          <p:cNvSpPr/>
          <p:nvPr/>
        </p:nvSpPr>
        <p:spPr>
          <a:xfrm>
            <a:off x="95001" y="47818"/>
            <a:ext cx="1160219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C00000"/>
                </a:solidFill>
                <a:latin typeface="NexusSerif"/>
              </a:rPr>
              <a:t>Some conclusions and recommendations :</a:t>
            </a:r>
          </a:p>
          <a:p>
            <a:endParaRPr lang="en-US" sz="2200" dirty="0"/>
          </a:p>
          <a:p>
            <a:pPr marL="457200" indent="-457200">
              <a:buAutoNum type="arabicParenR"/>
            </a:pPr>
            <a:r>
              <a:rPr lang="el-GR" sz="2200" dirty="0"/>
              <a:t>Η </a:t>
            </a:r>
            <a:r>
              <a:rPr lang="en-US" sz="2200" dirty="0"/>
              <a:t>airborne transmission (</a:t>
            </a:r>
            <a:r>
              <a:rPr lang="el-GR" sz="2200" dirty="0">
                <a:solidFill>
                  <a:srgbClr val="0B0FC0"/>
                </a:solidFill>
              </a:rPr>
              <a:t>αερομεταφερόμενη μετάδοση</a:t>
            </a:r>
            <a:r>
              <a:rPr lang="el-GR" sz="2200" dirty="0"/>
              <a:t>) είναι πολύ σημαντικός τρόπος (</a:t>
            </a:r>
            <a:r>
              <a:rPr lang="el-GR" sz="2200" dirty="0">
                <a:solidFill>
                  <a:srgbClr val="0B0FC0"/>
                </a:solidFill>
              </a:rPr>
              <a:t>ίσως ο πιο σημαντικός τρόπος</a:t>
            </a:r>
            <a:r>
              <a:rPr lang="el-GR" sz="2200" dirty="0"/>
              <a:t>) μετάδοσης του </a:t>
            </a:r>
            <a:r>
              <a:rPr lang="en-US" sz="2200" dirty="0"/>
              <a:t>Covid-19</a:t>
            </a:r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r>
              <a:rPr lang="el-GR" sz="2200" dirty="0"/>
              <a:t>Η πιθανότητα αερομεταφερόμενης μετάδοσης σε </a:t>
            </a:r>
            <a:r>
              <a:rPr lang="el-GR" sz="2200" dirty="0">
                <a:solidFill>
                  <a:srgbClr val="0B0FC0"/>
                </a:solidFill>
              </a:rPr>
              <a:t>εξωτερικούς χώρους είναι εξαιρετικά χαμηλή</a:t>
            </a:r>
            <a:endParaRPr lang="en-US" sz="2200" dirty="0">
              <a:solidFill>
                <a:srgbClr val="0B0FC0"/>
              </a:solidFill>
            </a:endParaRPr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r>
              <a:rPr lang="en-US" sz="2200" dirty="0"/>
              <a:t>H </a:t>
            </a:r>
            <a:r>
              <a:rPr lang="el-GR" sz="2200" dirty="0"/>
              <a:t>χρήση </a:t>
            </a:r>
            <a:r>
              <a:rPr lang="el-GR" sz="2200" dirty="0">
                <a:solidFill>
                  <a:srgbClr val="0B0FC0"/>
                </a:solidFill>
              </a:rPr>
              <a:t>μάσκας προσώπου προσφέρει περιορισμένη προστασία</a:t>
            </a:r>
            <a:r>
              <a:rPr lang="el-GR" sz="2200" dirty="0"/>
              <a:t>, ιδιαίτερα σε   εσωτερικούς χώρους με υψηλή συνάθροιση ατόμων</a:t>
            </a: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r>
              <a:rPr lang="el-GR" sz="2200" dirty="0"/>
              <a:t>Η χρήση </a:t>
            </a:r>
            <a:r>
              <a:rPr lang="el-GR" sz="2200" dirty="0">
                <a:solidFill>
                  <a:srgbClr val="0B0FC0"/>
                </a:solidFill>
              </a:rPr>
              <a:t>καθαριστών αέρα εσωτερικού χώρου </a:t>
            </a:r>
            <a:r>
              <a:rPr lang="el-GR" sz="2200" dirty="0"/>
              <a:t>και αποτελεσματικών συστημάτων εξαερισμού είναι </a:t>
            </a:r>
            <a:r>
              <a:rPr lang="el-GR" sz="2200" dirty="0">
                <a:solidFill>
                  <a:srgbClr val="0B0FC0"/>
                </a:solidFill>
              </a:rPr>
              <a:t>επιτακτική για την προστασία </a:t>
            </a:r>
            <a:r>
              <a:rPr lang="el-GR" sz="2200" dirty="0"/>
              <a:t>του κοινού από τον </a:t>
            </a:r>
            <a:r>
              <a:rPr lang="en-US" sz="2200" dirty="0"/>
              <a:t>Covid19, </a:t>
            </a:r>
            <a:r>
              <a:rPr lang="el-GR" sz="2200" dirty="0"/>
              <a:t>ειδικά καθώς μπαίνουμε στο χειμώνα. </a:t>
            </a:r>
          </a:p>
          <a:p>
            <a:pPr marL="457200" indent="-457200">
              <a:buAutoNum type="arabicParenR"/>
            </a:pPr>
            <a:endParaRPr lang="el-GR" sz="2200" dirty="0"/>
          </a:p>
          <a:p>
            <a:pPr marL="457200" indent="-457200">
              <a:buAutoNum type="arabicParenR"/>
            </a:pPr>
            <a:r>
              <a:rPr lang="el-GR" sz="2200" dirty="0"/>
              <a:t>Η χρήση αυτών των συστημάτων θα πρέπει να συσταθεί από τις αρμόδιες αρχές ως</a:t>
            </a:r>
            <a:r>
              <a:rPr lang="el-GR" sz="2200" dirty="0">
                <a:solidFill>
                  <a:srgbClr val="0B0FC0"/>
                </a:solidFill>
              </a:rPr>
              <a:t> απολύτως απαραίτητη για την εστίαση</a:t>
            </a:r>
            <a:r>
              <a:rPr lang="el-GR" sz="2200" dirty="0"/>
              <a:t>, όπου οι άνθρωποι δεν μπορούν να φορούν μάσκες ούτως ή άλλως, αλλά θα είναι επίσης πολύ χρήσιμη για τη δημόσια προστασία σε όλους τους άλλους χώρους, όπως </a:t>
            </a:r>
            <a:r>
              <a:rPr lang="el-GR" sz="2200" dirty="0">
                <a:solidFill>
                  <a:srgbClr val="0B0FC0"/>
                </a:solidFill>
              </a:rPr>
              <a:t>νοσοκομεία, σχολεία, ιατρεία, μέσα μαζικής μεταφοράς, πολυκαταστήματα και καταστήματα τροφίμων</a:t>
            </a:r>
            <a:r>
              <a:rPr lang="el-GR" sz="2200" dirty="0"/>
              <a:t>.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0229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13647A-7943-094A-BA53-A43A68440C05}"/>
              </a:ext>
            </a:extLst>
          </p:cNvPr>
          <p:cNvSpPr txBox="1"/>
          <p:nvPr/>
        </p:nvSpPr>
        <p:spPr>
          <a:xfrm>
            <a:off x="249381" y="190006"/>
            <a:ext cx="63176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Ετοιμάσαμε ένα ενημερωτικό </a:t>
            </a:r>
            <a:r>
              <a:rPr lang="en-US" sz="2400" dirty="0"/>
              <a:t>video </a:t>
            </a:r>
            <a:r>
              <a:rPr lang="el-GR" sz="2400" dirty="0"/>
              <a:t>18 λεπτών σε συνεργασία με την </a:t>
            </a:r>
            <a:r>
              <a:rPr lang="el-GR" sz="2400" dirty="0">
                <a:solidFill>
                  <a:srgbClr val="C00000"/>
                </a:solidFill>
              </a:rPr>
              <a:t> ΕΝΘΕ - Εταιρεία Νοσημάτων Θώρακος Ελλάδος 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https://www.youtube.com/watch?v=CTQKnRoYk0w&amp;feature=youtu.be&amp;fbclid=IwAR1oQrcdjBpN1NrxBJlXmRYivhXNPWirxTh7CAkr6jEyzG3oIVgEi-jkOpY</a:t>
            </a:r>
            <a:endParaRPr lang="el-GR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Και στείλαμε μια δισέλιδη επιστολή στον </a:t>
            </a:r>
            <a:r>
              <a:rPr lang="el-GR" sz="2400" dirty="0">
                <a:solidFill>
                  <a:srgbClr val="0B0FC0"/>
                </a:solidFill>
              </a:rPr>
              <a:t>πρωθυπουργό</a:t>
            </a:r>
            <a:r>
              <a:rPr lang="el-GR" sz="2400" dirty="0"/>
              <a:t> , τον </a:t>
            </a:r>
            <a:r>
              <a:rPr lang="el-GR" sz="2400" dirty="0">
                <a:solidFill>
                  <a:srgbClr val="0B0FC0"/>
                </a:solidFill>
              </a:rPr>
              <a:t>υπουργό υγείας</a:t>
            </a:r>
            <a:r>
              <a:rPr lang="el-GR" sz="2400" dirty="0"/>
              <a:t> και τον </a:t>
            </a:r>
            <a:r>
              <a:rPr lang="el-GR" sz="2400" dirty="0">
                <a:solidFill>
                  <a:srgbClr val="0B0FC0"/>
                </a:solidFill>
              </a:rPr>
              <a:t>πρόεδρο το ΕΟΔΥ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n-US" sz="24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4DE35ED-BE71-E247-96F1-07B28D9D1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24369"/>
              </p:ext>
            </p:extLst>
          </p:nvPr>
        </p:nvGraphicFramePr>
        <p:xfrm>
          <a:off x="7522709" y="581891"/>
          <a:ext cx="42338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4" imgW="6400800" imgH="8191500" progId="Word.Document.12">
                  <p:embed/>
                </p:oleObj>
              </mc:Choice>
              <mc:Fallback>
                <p:oleObj name="Document" r:id="rId4" imgW="6400800" imgH="819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2709" y="581891"/>
                        <a:ext cx="42338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8B0ADEA9-A6D8-D144-A952-22E4100198C3}"/>
              </a:ext>
            </a:extLst>
          </p:cNvPr>
          <p:cNvSpPr/>
          <p:nvPr/>
        </p:nvSpPr>
        <p:spPr>
          <a:xfrm>
            <a:off x="5854535" y="4156364"/>
            <a:ext cx="1425039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E12F1E-3BBF-9644-AA6A-5CB12E7AECCC}"/>
              </a:ext>
            </a:extLst>
          </p:cNvPr>
          <p:cNvSpPr txBox="1"/>
          <p:nvPr/>
        </p:nvSpPr>
        <p:spPr>
          <a:xfrm>
            <a:off x="332511" y="-47497"/>
            <a:ext cx="106877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Η περισσότερη έρευνα για τις </a:t>
            </a:r>
            <a:r>
              <a:rPr lang="el-GR" sz="2000" dirty="0">
                <a:solidFill>
                  <a:srgbClr val="0B0FC0"/>
                </a:solidFill>
              </a:rPr>
              <a:t>αερομεταφερόμενες ασθένειες </a:t>
            </a:r>
            <a:r>
              <a:rPr lang="el-GR" sz="2000" dirty="0"/>
              <a:t>πριν από την τρέχουσα πανδημία είχε επικεντρωθεί σε </a:t>
            </a:r>
            <a:r>
              <a:rPr lang="el-GR" sz="2000" dirty="0">
                <a:solidFill>
                  <a:srgbClr val="0B0FC0"/>
                </a:solidFill>
              </a:rPr>
              <a:t>«βίαια» φαινόμενα εκπνοής, όπως το φτέρνισμα και ο βήχας </a:t>
            </a:r>
            <a:r>
              <a:rPr lang="el-GR" sz="2000" dirty="0"/>
              <a:t>(π.χ. </a:t>
            </a:r>
            <a:r>
              <a:rPr lang="el-GR" sz="2000" dirty="0" err="1"/>
              <a:t>Lindsley</a:t>
            </a:r>
            <a:r>
              <a:rPr lang="el-GR" sz="2000" dirty="0"/>
              <a:t> </a:t>
            </a:r>
            <a:r>
              <a:rPr lang="el-GR" sz="2000" dirty="0" err="1"/>
              <a:t>et</a:t>
            </a:r>
            <a:r>
              <a:rPr lang="el-GR" sz="2000" dirty="0"/>
              <a:t> </a:t>
            </a:r>
            <a:r>
              <a:rPr lang="el-GR" sz="2000" dirty="0" err="1"/>
              <a:t>al</a:t>
            </a:r>
            <a:r>
              <a:rPr lang="el-GR" sz="2000" dirty="0"/>
              <a:t>. 2013; </a:t>
            </a:r>
            <a:r>
              <a:rPr lang="el-GR" sz="2000" dirty="0" err="1"/>
              <a:t>Bourouiba</a:t>
            </a:r>
            <a:r>
              <a:rPr lang="el-GR" sz="2000" dirty="0"/>
              <a:t>, </a:t>
            </a:r>
            <a:r>
              <a:rPr lang="el-GR" sz="2000" dirty="0" err="1"/>
              <a:t>et</a:t>
            </a:r>
            <a:r>
              <a:rPr lang="el-GR" sz="2000" dirty="0"/>
              <a:t> </a:t>
            </a:r>
            <a:r>
              <a:rPr lang="el-GR" sz="2000" dirty="0" err="1"/>
              <a:t>al</a:t>
            </a:r>
            <a:r>
              <a:rPr lang="el-GR" sz="2000" dirty="0"/>
              <a:t> 2014)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Λιγότερη προσοχή έχει δοθεί στη </a:t>
            </a:r>
            <a:r>
              <a:rPr lang="el-GR" sz="2000" dirty="0">
                <a:solidFill>
                  <a:srgbClr val="0B0FC0"/>
                </a:solidFill>
              </a:rPr>
              <a:t>μετάδοση αερολύματος (</a:t>
            </a:r>
            <a:r>
              <a:rPr lang="en-US" sz="2000" dirty="0">
                <a:solidFill>
                  <a:srgbClr val="0B0FC0"/>
                </a:solidFill>
              </a:rPr>
              <a:t>aerosol</a:t>
            </a:r>
            <a:r>
              <a:rPr lang="en-US" sz="2000" dirty="0"/>
              <a:t>), </a:t>
            </a:r>
            <a:r>
              <a:rPr lang="el-GR" sz="2000" dirty="0"/>
              <a:t>αλλά υπάρχουν σημαντικοί λόγοι να υποψιαζόμαστε  ότι αυτός ο </a:t>
            </a:r>
            <a:r>
              <a:rPr lang="el-GR" sz="2000" dirty="0">
                <a:solidFill>
                  <a:srgbClr val="0B0FC0"/>
                </a:solidFill>
              </a:rPr>
              <a:t>τρόπος μετάδοσης παίζει πολύ σημαντικό ρόλο </a:t>
            </a:r>
            <a:r>
              <a:rPr lang="el-GR" sz="2000" dirty="0"/>
              <a:t>στην υψηλή μεταδοτικότητα του </a:t>
            </a:r>
            <a:r>
              <a:rPr lang="en-US" sz="2000" dirty="0"/>
              <a:t>COVID-19.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Χρειάστηκε χρόνος για τους </a:t>
            </a:r>
            <a:r>
              <a:rPr lang="en-US" sz="2000" dirty="0"/>
              <a:t>aerosol experts </a:t>
            </a:r>
            <a:r>
              <a:rPr lang="el-GR" sz="2000" dirty="0"/>
              <a:t>να πείσουν την  ιατρική κοινότητα ότι, λόγω του </a:t>
            </a:r>
            <a:r>
              <a:rPr lang="el-GR" sz="2000" dirty="0">
                <a:solidFill>
                  <a:srgbClr val="0B0FC0"/>
                </a:solidFill>
              </a:rPr>
              <a:t>μικρού μεγέθους των αερολυμάτων και της δυνατότητα τους να παραμείνουν στον αέρα αρκετές ώρες, </a:t>
            </a:r>
            <a:r>
              <a:rPr lang="el-GR" sz="2000" dirty="0"/>
              <a:t>σε συνδυασμό επίσης με την ανεπαρκή γνώση για την μετάδοση του </a:t>
            </a:r>
            <a:r>
              <a:rPr lang="en-US" sz="2000" dirty="0"/>
              <a:t>COVID-19 </a:t>
            </a:r>
            <a:r>
              <a:rPr lang="el-GR" sz="2000" dirty="0"/>
              <a:t>μέσω σταγονιδίων, </a:t>
            </a:r>
            <a:r>
              <a:rPr lang="el-GR" sz="2000" dirty="0">
                <a:solidFill>
                  <a:srgbClr val="0B0FC0"/>
                </a:solidFill>
              </a:rPr>
              <a:t>απαιτείται επανεξέταση του τρόπου με τον οποίο διαδίδεται ο </a:t>
            </a:r>
            <a:r>
              <a:rPr lang="en-US" sz="2000" dirty="0">
                <a:solidFill>
                  <a:srgbClr val="0B0FC0"/>
                </a:solidFill>
              </a:rPr>
              <a:t>COVID-19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Η κρίσιμη στιγμή ήρθε με τη δημοσίευση ενός “</a:t>
            </a:r>
            <a:r>
              <a:rPr lang="en-US" sz="2000" dirty="0">
                <a:solidFill>
                  <a:srgbClr val="0B0FC0"/>
                </a:solidFill>
              </a:rPr>
              <a:t>challenge document» </a:t>
            </a:r>
            <a:r>
              <a:rPr lang="el-GR" sz="2000" dirty="0">
                <a:solidFill>
                  <a:srgbClr val="0B0FC0"/>
                </a:solidFill>
              </a:rPr>
              <a:t>με τίτλο "Είναι ώρα να αντιμετωπιστεί η μεταβίβαση μέσω του αέρα του </a:t>
            </a:r>
            <a:r>
              <a:rPr lang="en-US" sz="2000" dirty="0">
                <a:solidFill>
                  <a:srgbClr val="0B0FC0"/>
                </a:solidFill>
              </a:rPr>
              <a:t>COVID-19." </a:t>
            </a:r>
            <a:r>
              <a:rPr lang="el-GR" sz="2000" dirty="0"/>
              <a:t>την 6η Ιουλίου</a:t>
            </a:r>
            <a:r>
              <a:rPr lang="en-US" sz="2000" dirty="0"/>
              <a:t> 2020</a:t>
            </a:r>
            <a:r>
              <a:rPr lang="el-GR" sz="2000" dirty="0"/>
              <a:t>, απευθυνόμενο στον Παγκόσμιο Οργανισμό Υγείας, </a:t>
            </a:r>
            <a:r>
              <a:rPr lang="el-GR" sz="2000" dirty="0">
                <a:solidFill>
                  <a:srgbClr val="0B0FC0"/>
                </a:solidFill>
              </a:rPr>
              <a:t>υπογεγραμμένο από 239 διακεκριμένους </a:t>
            </a:r>
            <a:r>
              <a:rPr lang="en-US" sz="2000" dirty="0">
                <a:solidFill>
                  <a:srgbClr val="0B0FC0"/>
                </a:solidFill>
              </a:rPr>
              <a:t>aerosol </a:t>
            </a:r>
            <a:r>
              <a:rPr lang="el-GR" sz="2000" dirty="0">
                <a:solidFill>
                  <a:srgbClr val="0B0FC0"/>
                </a:solidFill>
              </a:rPr>
              <a:t>επιστήμονες από όλο τον πλανήτη. </a:t>
            </a:r>
            <a:r>
              <a:rPr lang="el-GR" sz="2000" dirty="0"/>
              <a:t> 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Τρεις μήνες αργότερα, η θέση του ΠΟΥ έχει αλλάξει και </a:t>
            </a:r>
            <a:r>
              <a:rPr lang="el-GR" sz="2000" dirty="0">
                <a:solidFill>
                  <a:srgbClr val="0B0FC0"/>
                </a:solidFill>
              </a:rPr>
              <a:t>αναγνωρίζουν ότι η αερομεταφερόμενη μετάδοση παίζει πολύ σημαντικό ρόλο</a:t>
            </a:r>
            <a:endParaRPr lang="en-US" sz="2000" dirty="0">
              <a:solidFill>
                <a:srgbClr val="0B0F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2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FCBA3-96B8-554A-A37A-2D49FA302928}"/>
              </a:ext>
            </a:extLst>
          </p:cNvPr>
          <p:cNvSpPr/>
          <p:nvPr/>
        </p:nvSpPr>
        <p:spPr>
          <a:xfrm>
            <a:off x="589806" y="141561"/>
            <a:ext cx="1010986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Αλλά εάν τα προ-ή </a:t>
            </a:r>
            <a:r>
              <a:rPr lang="el-GR" sz="2000" dirty="0" err="1"/>
              <a:t>ασυμπτωματικά</a:t>
            </a:r>
            <a:r>
              <a:rPr lang="el-GR" sz="2000" dirty="0"/>
              <a:t> μολυσμένα άτομα δεν φτερνίζονται ή βήχουν, </a:t>
            </a:r>
            <a:r>
              <a:rPr lang="el-GR" sz="2000" dirty="0">
                <a:solidFill>
                  <a:srgbClr val="0B0FC0"/>
                </a:solidFill>
              </a:rPr>
              <a:t>πώς παράγουν αεροζόλ</a:t>
            </a:r>
            <a:r>
              <a:rPr lang="en-US" sz="2000" dirty="0">
                <a:solidFill>
                  <a:srgbClr val="0B0FC0"/>
                </a:solidFill>
              </a:rPr>
              <a:t> (</a:t>
            </a:r>
            <a:r>
              <a:rPr lang="el-GR" sz="2000" dirty="0">
                <a:solidFill>
                  <a:srgbClr val="0B0FC0"/>
                </a:solidFill>
              </a:rPr>
              <a:t>αερολύματα)</a:t>
            </a:r>
            <a:r>
              <a:rPr lang="el-GR" sz="2000" dirty="0"/>
              <a:t>;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Όπως θα συζητήσουμε σήμερα, οι </a:t>
            </a:r>
            <a:r>
              <a:rPr lang="el-GR" sz="2000" dirty="0">
                <a:solidFill>
                  <a:srgbClr val="0B0FC0"/>
                </a:solidFill>
              </a:rPr>
              <a:t>άνθρωποι παράγουν μεγάλες ποσότητες σωματιδίων κάτω των 5 </a:t>
            </a:r>
            <a:r>
              <a:rPr lang="el-GR" sz="2000" dirty="0" err="1">
                <a:solidFill>
                  <a:srgbClr val="0B0FC0"/>
                </a:solidFill>
              </a:rPr>
              <a:t>μm</a:t>
            </a:r>
            <a:r>
              <a:rPr lang="el-GR" sz="2000" dirty="0">
                <a:solidFill>
                  <a:srgbClr val="0B0FC0"/>
                </a:solidFill>
              </a:rPr>
              <a:t> καθώς αναπνέουν και μιλούν</a:t>
            </a:r>
            <a:r>
              <a:rPr lang="el-GR" sz="2000" dirty="0"/>
              <a:t>. 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Αυτά τα </a:t>
            </a:r>
            <a:r>
              <a:rPr lang="el-GR" sz="2000" dirty="0" err="1"/>
              <a:t>εκπνεόμενα</a:t>
            </a:r>
            <a:r>
              <a:rPr lang="el-GR" sz="2000" dirty="0"/>
              <a:t> σωματίδια έχουν τυπικά</a:t>
            </a:r>
            <a:r>
              <a:rPr lang="el-GR" sz="2000" dirty="0">
                <a:solidFill>
                  <a:srgbClr val="0B0FC0"/>
                </a:solidFill>
              </a:rPr>
              <a:t> διάμετρο περίπου 1 μ</a:t>
            </a:r>
            <a:r>
              <a:rPr lang="en-US" sz="2000" dirty="0">
                <a:solidFill>
                  <a:srgbClr val="0B0FC0"/>
                </a:solidFill>
              </a:rPr>
              <a:t>m</a:t>
            </a:r>
            <a:r>
              <a:rPr lang="el-GR" sz="2000" dirty="0">
                <a:solidFill>
                  <a:srgbClr val="0B0FC0"/>
                </a:solidFill>
              </a:rPr>
              <a:t> η μικρότερη</a:t>
            </a:r>
            <a:r>
              <a:rPr lang="el-GR" sz="2000" dirty="0"/>
              <a:t>, και επομένως είναι αόρατα με γυμνό μάτι.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Οι περισσότεροι άνθρωποι που δεν είναι εξοικειωμένοι με τα αερολύματα </a:t>
            </a:r>
            <a:r>
              <a:rPr lang="el-GR" sz="2000" dirty="0">
                <a:solidFill>
                  <a:srgbClr val="0B0FC0"/>
                </a:solidFill>
              </a:rPr>
              <a:t>δεν γνωρίζουν καθόλου ότι υπάρχουν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Ακόμα και </a:t>
            </a:r>
            <a:r>
              <a:rPr lang="el-GR" sz="2000" dirty="0">
                <a:solidFill>
                  <a:srgbClr val="0B0FC0"/>
                </a:solidFill>
              </a:rPr>
              <a:t>τα μεγαλύτερα σωματίδια που παράγονται από τον βήχα και το φτέρνισμα  </a:t>
            </a:r>
            <a:r>
              <a:rPr lang="el-GR" sz="2000" dirty="0"/>
              <a:t>είτε </a:t>
            </a:r>
            <a:r>
              <a:rPr lang="el-GR" sz="2000" dirty="0">
                <a:solidFill>
                  <a:srgbClr val="C00000"/>
                </a:solidFill>
              </a:rPr>
              <a:t>πέφτουν στο έδαφος λόγω βαρύτητας μέσα σε λίγα δευτερόλεπτα</a:t>
            </a:r>
            <a:r>
              <a:rPr lang="el-GR" sz="2000" dirty="0"/>
              <a:t>, είτε </a:t>
            </a:r>
            <a:r>
              <a:rPr lang="el-GR" sz="2000" dirty="0">
                <a:solidFill>
                  <a:srgbClr val="0B0FC0"/>
                </a:solidFill>
              </a:rPr>
              <a:t>εξατμίζονται σε πολύ μικρότερα μεγέθη, στην περιοχή του 1 μικρομέτρου ή λιγότερο, και μένουν στον αέρα πολλές ώρες</a:t>
            </a:r>
            <a:r>
              <a:rPr lang="el-GR" sz="2000" dirty="0"/>
              <a:t>. 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Αυτά τα μικρότερα σωματίδια ταξιδεύουν ελεύθερα στον αέρα και </a:t>
            </a:r>
            <a:r>
              <a:rPr lang="el-GR" sz="2000" dirty="0">
                <a:solidFill>
                  <a:srgbClr val="0B0FC0"/>
                </a:solidFill>
              </a:rPr>
              <a:t>μεταφέρουν το ιογενές τους περιεχόμενο  εκατοντάδες μέτρα από το σημείο εκπομπής τους.</a:t>
            </a:r>
            <a:endParaRPr lang="en-US" sz="2000" dirty="0">
              <a:solidFill>
                <a:srgbClr val="0B0F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67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66EBC-3ADD-8B4E-B6A4-1014B0CDE529}"/>
              </a:ext>
            </a:extLst>
          </p:cNvPr>
          <p:cNvSpPr txBox="1"/>
          <p:nvPr/>
        </p:nvSpPr>
        <p:spPr>
          <a:xfrm>
            <a:off x="0" y="83127"/>
            <a:ext cx="11293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Particle size is an extremely important parameter; it determines</a:t>
            </a:r>
            <a:r>
              <a:rPr lang="en-US" sz="2200" dirty="0"/>
              <a:t>: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How far the particle will travel upon its release in the atmosphere (what we define as ”the </a:t>
            </a:r>
            <a:r>
              <a:rPr lang="en-US" sz="2200" dirty="0">
                <a:solidFill>
                  <a:srgbClr val="0B0FC0"/>
                </a:solidFill>
              </a:rPr>
              <a:t>stopping distance</a:t>
            </a:r>
            <a:r>
              <a:rPr lang="en-US" sz="2200" dirty="0"/>
              <a:t>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How long it will remain airborne ?  (a parameter that we call “</a:t>
            </a:r>
            <a:r>
              <a:rPr lang="en-US" sz="2200" dirty="0">
                <a:solidFill>
                  <a:srgbClr val="0B0FC0"/>
                </a:solidFill>
              </a:rPr>
              <a:t>settling velocity</a:t>
            </a:r>
            <a:r>
              <a:rPr lang="en-US" sz="2200" dirty="0">
                <a:sym typeface="Wingdings" pitchFamily="2" charset="2"/>
              </a:rPr>
              <a:t>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B0FC0"/>
                </a:solidFill>
                <a:sym typeface="Wingdings" pitchFamily="2" charset="2"/>
              </a:rPr>
              <a:t>The site of deposition in the human respiratory tract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The </a:t>
            </a:r>
            <a:r>
              <a:rPr lang="en-US" sz="2200" dirty="0">
                <a:solidFill>
                  <a:srgbClr val="0B0FC0"/>
                </a:solidFill>
                <a:sym typeface="Wingdings" pitchFamily="2" charset="2"/>
              </a:rPr>
              <a:t>fraction</a:t>
            </a:r>
            <a:r>
              <a:rPr lang="en-US" sz="2200" dirty="0">
                <a:sym typeface="Wingdings" pitchFamily="2" charset="2"/>
              </a:rPr>
              <a:t> (or percentage)  of the inhaled aerosol that will by </a:t>
            </a:r>
            <a:r>
              <a:rPr lang="en-US" sz="2200" dirty="0" err="1">
                <a:sym typeface="Wingdings" pitchFamily="2" charset="2"/>
              </a:rPr>
              <a:t>uptaken</a:t>
            </a:r>
            <a:r>
              <a:rPr lang="en-US" sz="2200" dirty="0">
                <a:sym typeface="Wingdings" pitchFamily="2" charset="2"/>
              </a:rPr>
              <a:t> and retained  by the human lungs</a:t>
            </a:r>
            <a:endParaRPr lang="en-US" sz="2200" dirty="0">
              <a:solidFill>
                <a:srgbClr val="0B0F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1C9932-EE4F-FF4A-B556-7C00A390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59" y="3543300"/>
            <a:ext cx="7048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8DA6DF-661A-DB41-9A74-3D773A10ABE9}"/>
              </a:ext>
            </a:extLst>
          </p:cNvPr>
          <p:cNvSpPr txBox="1"/>
          <p:nvPr/>
        </p:nvSpPr>
        <p:spPr>
          <a:xfrm>
            <a:off x="4227616" y="3847605"/>
            <a:ext cx="195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Morawska</a:t>
            </a:r>
            <a:r>
              <a:rPr lang="en-US" dirty="0"/>
              <a:t> et al, 2020</a:t>
            </a:r>
          </a:p>
        </p:txBody>
      </p:sp>
    </p:spTree>
    <p:extLst>
      <p:ext uri="{BB962C8B-B14F-4D97-AF65-F5344CB8AC3E}">
        <p14:creationId xmlns:p14="http://schemas.microsoft.com/office/powerpoint/2010/main" val="140286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04636" y="-1255322"/>
            <a:ext cx="6005690" cy="936864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CB6150-3ACE-A540-B2F1-BFD345FC80D5}"/>
              </a:ext>
            </a:extLst>
          </p:cNvPr>
          <p:cNvCxnSpPr/>
          <p:nvPr/>
        </p:nvCxnSpPr>
        <p:spPr>
          <a:xfrm>
            <a:off x="6400800" y="5334000"/>
            <a:ext cx="297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719ED0-1088-CB4A-AB9A-4897BB7D55D5}"/>
              </a:ext>
            </a:extLst>
          </p:cNvPr>
          <p:cNvCxnSpPr>
            <a:cxnSpLocks/>
          </p:cNvCxnSpPr>
          <p:nvPr/>
        </p:nvCxnSpPr>
        <p:spPr>
          <a:xfrm>
            <a:off x="2590800" y="5562600"/>
            <a:ext cx="32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7EEE39B-338D-8344-BB53-45E47AEC82D2}"/>
              </a:ext>
            </a:extLst>
          </p:cNvPr>
          <p:cNvSpPr txBox="1"/>
          <p:nvPr/>
        </p:nvSpPr>
        <p:spPr>
          <a:xfrm>
            <a:off x="676893" y="109715"/>
            <a:ext cx="947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B0FC0"/>
                </a:solidFill>
              </a:rPr>
              <a:t>Regional Respiratory Deposition of Aerosols as a </a:t>
            </a:r>
            <a:r>
              <a:rPr lang="en-US" sz="2400" dirty="0">
                <a:solidFill>
                  <a:srgbClr val="00B050"/>
                </a:solidFill>
              </a:rPr>
              <a:t>Function of Particle Size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81990-CDBE-7D4D-8D1A-4D6B2C70B34A}"/>
              </a:ext>
            </a:extLst>
          </p:cNvPr>
          <p:cNvSpPr txBox="1"/>
          <p:nvPr/>
        </p:nvSpPr>
        <p:spPr>
          <a:xfrm>
            <a:off x="771896" y="6044540"/>
            <a:ext cx="8858992" cy="646331"/>
          </a:xfrm>
          <a:prstGeom prst="rect">
            <a:avLst/>
          </a:prstGeom>
          <a:noFill/>
          <a:ln>
            <a:solidFill>
              <a:srgbClr val="0B0F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WC Hinds, “Aerosol Technology: Properties, Behavior, and Measurement of Airborne Particles, 2nd Edition-, John C Wiley and Sons, New York, 1999</a:t>
            </a:r>
          </a:p>
        </p:txBody>
      </p:sp>
    </p:spTree>
    <p:extLst>
      <p:ext uri="{BB962C8B-B14F-4D97-AF65-F5344CB8AC3E}">
        <p14:creationId xmlns:p14="http://schemas.microsoft.com/office/powerpoint/2010/main" val="320028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75052-3ED4-214F-95D0-25ECCABF0AF8}"/>
              </a:ext>
            </a:extLst>
          </p:cNvPr>
          <p:cNvSpPr txBox="1"/>
          <p:nvPr/>
        </p:nvSpPr>
        <p:spPr>
          <a:xfrm>
            <a:off x="332508" y="125474"/>
            <a:ext cx="1043445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Particle Stopping Distance, S</a:t>
            </a:r>
          </a:p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200" dirty="0"/>
              <a:t>quivalently, how far will a particle </a:t>
            </a:r>
            <a:r>
              <a:rPr lang="en-US" sz="2200" dirty="0">
                <a:solidFill>
                  <a:srgbClr val="0B0FC0"/>
                </a:solidFill>
              </a:rPr>
              <a:t>released with an initial velocity V</a:t>
            </a:r>
            <a:r>
              <a:rPr lang="en-US" sz="2200" baseline="-25000" dirty="0">
                <a:solidFill>
                  <a:srgbClr val="0B0FC0"/>
                </a:solidFill>
              </a:rPr>
              <a:t>0</a:t>
            </a:r>
            <a:r>
              <a:rPr lang="en-US" sz="2200" dirty="0">
                <a:solidFill>
                  <a:srgbClr val="0B0FC0"/>
                </a:solidFill>
              </a:rPr>
              <a:t> </a:t>
            </a:r>
            <a:r>
              <a:rPr lang="en-US" sz="2200" dirty="0"/>
              <a:t>will travel </a:t>
            </a:r>
            <a:r>
              <a:rPr lang="en-US" sz="2200" dirty="0">
                <a:solidFill>
                  <a:srgbClr val="0B0FC0"/>
                </a:solidFill>
              </a:rPr>
              <a:t>horizontally</a:t>
            </a:r>
            <a:r>
              <a:rPr lang="en-US" sz="2200" dirty="0"/>
              <a:t> before it loses its momentum</a:t>
            </a:r>
            <a:r>
              <a:rPr lang="el-GR" sz="2200" dirty="0"/>
              <a:t> </a:t>
            </a:r>
            <a:r>
              <a:rPr lang="en-US" sz="2200" dirty="0"/>
              <a:t>due to </a:t>
            </a:r>
            <a:r>
              <a:rPr lang="en-US" sz="2200" dirty="0">
                <a:solidFill>
                  <a:srgbClr val="0B0FC0"/>
                </a:solidFill>
              </a:rPr>
              <a:t>friction with air molecules</a:t>
            </a:r>
            <a:r>
              <a:rPr lang="en-US" sz="22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						</a:t>
            </a:r>
          </a:p>
          <a:p>
            <a:r>
              <a:rPr lang="en-US" sz="2400" dirty="0" err="1"/>
              <a:t>dp</a:t>
            </a:r>
            <a:endParaRPr lang="en-US" sz="2400" dirty="0"/>
          </a:p>
          <a:p>
            <a:endParaRPr lang="en-US" sz="2400" dirty="0"/>
          </a:p>
          <a:p>
            <a:pPr lvl="2"/>
            <a:r>
              <a:rPr lang="en-US" sz="2400" dirty="0">
                <a:solidFill>
                  <a:srgbClr val="C00000"/>
                </a:solidFill>
              </a:rPr>
              <a:t>S </a:t>
            </a:r>
            <a:r>
              <a:rPr lang="en-US" sz="2400" dirty="0"/>
              <a:t>= V</a:t>
            </a:r>
            <a:r>
              <a:rPr lang="en-US" sz="2400" baseline="-25000" dirty="0"/>
              <a:t>0</a:t>
            </a:r>
            <a:r>
              <a:rPr lang="en-US" sz="2400" dirty="0"/>
              <a:t> * (ρ</a:t>
            </a:r>
            <a:r>
              <a:rPr lang="en-US" sz="2400" baseline="-25000" dirty="0"/>
              <a:t>p</a:t>
            </a:r>
            <a:r>
              <a:rPr lang="en-US" sz="2400" dirty="0">
                <a:solidFill>
                  <a:srgbClr val="0B0FC0"/>
                </a:solidFill>
              </a:rPr>
              <a:t>d</a:t>
            </a:r>
            <a:r>
              <a:rPr lang="en-US" sz="2400" baseline="-25000" dirty="0">
                <a:solidFill>
                  <a:srgbClr val="0B0FC0"/>
                </a:solidFill>
              </a:rPr>
              <a:t>p</a:t>
            </a:r>
            <a:r>
              <a:rPr lang="en-US" sz="2400" baseline="30000" dirty="0">
                <a:solidFill>
                  <a:srgbClr val="0B0FC0"/>
                </a:solidFill>
              </a:rPr>
              <a:t>2</a:t>
            </a:r>
            <a:r>
              <a:rPr lang="en-US" sz="2400" dirty="0"/>
              <a:t> / 18μ) </a:t>
            </a:r>
          </a:p>
          <a:p>
            <a:endParaRPr lang="en-US" sz="24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b="1" u="sng" dirty="0">
                <a:solidFill>
                  <a:srgbClr val="00B050"/>
                </a:solidFill>
              </a:rPr>
              <a:t>Example</a:t>
            </a:r>
            <a:r>
              <a:rPr lang="en-US" sz="2200" dirty="0"/>
              <a:t>:  Distance travelled by  particles of various sizes </a:t>
            </a:r>
          </a:p>
          <a:p>
            <a:r>
              <a:rPr lang="en-US" sz="2200" dirty="0"/>
              <a:t>injected at a </a:t>
            </a:r>
            <a:r>
              <a:rPr lang="en-US" sz="2200" dirty="0">
                <a:solidFill>
                  <a:srgbClr val="0000FF"/>
                </a:solidFill>
              </a:rPr>
              <a:t>velocity of 20 m/s = 2000 cm/s </a:t>
            </a:r>
          </a:p>
          <a:p>
            <a:r>
              <a:rPr lang="en-US" sz="2200" dirty="0"/>
              <a:t>in still air at standard atmospheric conditions</a:t>
            </a:r>
          </a:p>
          <a:p>
            <a:endParaRPr lang="en-US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7D6B0B-9C6E-B449-A041-789FF7CD9BC7}"/>
              </a:ext>
            </a:extLst>
          </p:cNvPr>
          <p:cNvSpPr/>
          <p:nvPr/>
        </p:nvSpPr>
        <p:spPr>
          <a:xfrm>
            <a:off x="796430" y="1974573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5361AB-AC0F-0C43-BBE4-D01FDA64FFC7}"/>
              </a:ext>
            </a:extLst>
          </p:cNvPr>
          <p:cNvCxnSpPr/>
          <p:nvPr/>
        </p:nvCxnSpPr>
        <p:spPr>
          <a:xfrm>
            <a:off x="1413164" y="2279373"/>
            <a:ext cx="1353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9E0C131-8B78-6144-869A-DCCFCBF5C169}"/>
              </a:ext>
            </a:extLst>
          </p:cNvPr>
          <p:cNvSpPr txBox="1"/>
          <p:nvPr/>
        </p:nvSpPr>
        <p:spPr>
          <a:xfrm>
            <a:off x="2980705" y="1974573"/>
            <a:ext cx="59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F8899-741F-1847-8CF7-6CAE4A0D3606}"/>
              </a:ext>
            </a:extLst>
          </p:cNvPr>
          <p:cNvSpPr/>
          <p:nvPr/>
        </p:nvSpPr>
        <p:spPr>
          <a:xfrm>
            <a:off x="4276889" y="1796069"/>
            <a:ext cx="71186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	</a:t>
            </a:r>
            <a:r>
              <a:rPr lang="en-US" sz="2200" dirty="0" err="1"/>
              <a:t>ρ</a:t>
            </a:r>
            <a:r>
              <a:rPr lang="en-US" sz="2200" baseline="-25000" dirty="0" err="1"/>
              <a:t>p</a:t>
            </a:r>
            <a:r>
              <a:rPr lang="en-US" sz="2200" baseline="-25000" dirty="0"/>
              <a:t> </a:t>
            </a:r>
            <a:r>
              <a:rPr lang="en-US" sz="2200" dirty="0"/>
              <a:t>= particle density (usually assumed 1 g/cm</a:t>
            </a:r>
            <a:r>
              <a:rPr lang="en-US" sz="2200" baseline="30000" dirty="0"/>
              <a:t>3</a:t>
            </a:r>
            <a:r>
              <a:rPr lang="en-US" sz="2200" dirty="0"/>
              <a:t>)</a:t>
            </a:r>
          </a:p>
          <a:p>
            <a:r>
              <a:rPr lang="en-US" sz="2200" dirty="0"/>
              <a:t>	</a:t>
            </a:r>
            <a:r>
              <a:rPr lang="en-US" sz="2200" dirty="0" err="1">
                <a:solidFill>
                  <a:srgbClr val="0070C0"/>
                </a:solidFill>
              </a:rPr>
              <a:t>d</a:t>
            </a:r>
            <a:r>
              <a:rPr lang="en-US" sz="2200" baseline="-25000" dirty="0" err="1">
                <a:solidFill>
                  <a:srgbClr val="0070C0"/>
                </a:solidFill>
              </a:rPr>
              <a:t>p</a:t>
            </a:r>
            <a:r>
              <a:rPr lang="en-US" sz="2200" dirty="0">
                <a:solidFill>
                  <a:srgbClr val="0070C0"/>
                </a:solidFill>
              </a:rPr>
              <a:t> = particle diameter (in </a:t>
            </a:r>
            <a:r>
              <a:rPr lang="en-US" sz="2200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200" dirty="0">
                <a:solidFill>
                  <a:srgbClr val="0070C0"/>
                </a:solidFill>
              </a:rPr>
              <a:t>m = 10</a:t>
            </a:r>
            <a:r>
              <a:rPr lang="en-US" sz="2200" baseline="30000" dirty="0">
                <a:solidFill>
                  <a:srgbClr val="0070C0"/>
                </a:solidFill>
              </a:rPr>
              <a:t>-4</a:t>
            </a:r>
            <a:r>
              <a:rPr lang="en-US" sz="2200" dirty="0">
                <a:solidFill>
                  <a:srgbClr val="0070C0"/>
                </a:solidFill>
              </a:rPr>
              <a:t>  cm)</a:t>
            </a:r>
          </a:p>
          <a:p>
            <a:r>
              <a:rPr lang="en-US" sz="2200" dirty="0"/>
              <a:t>	</a:t>
            </a:r>
            <a:r>
              <a:rPr lang="en-US" sz="2200" dirty="0">
                <a:latin typeface="Symbol" pitchFamily="2" charset="2"/>
              </a:rPr>
              <a:t>m</a:t>
            </a:r>
            <a:r>
              <a:rPr lang="en-US" sz="2200" dirty="0"/>
              <a:t> ; air viscosity : 1.81 × 10</a:t>
            </a:r>
            <a:r>
              <a:rPr lang="en-US" sz="2200" baseline="30000" dirty="0"/>
              <a:t>-4</a:t>
            </a:r>
            <a:r>
              <a:rPr lang="en-US" sz="2200" dirty="0"/>
              <a:t> g/(</a:t>
            </a:r>
            <a:r>
              <a:rPr lang="en-US" sz="2200" dirty="0" err="1"/>
              <a:t>cm·s</a:t>
            </a:r>
            <a:r>
              <a:rPr lang="en-US" sz="2200" dirty="0"/>
              <a:t>)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8BEF85-7FEA-5845-B751-0EA1FDD38EBD}"/>
              </a:ext>
            </a:extLst>
          </p:cNvPr>
          <p:cNvSpPr/>
          <p:nvPr/>
        </p:nvSpPr>
        <p:spPr>
          <a:xfrm>
            <a:off x="1050966" y="2915182"/>
            <a:ext cx="3431969" cy="634782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483E01-3674-6647-87FD-8866C9B6B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36734"/>
              </p:ext>
            </p:extLst>
          </p:nvPr>
        </p:nvGraphicFramePr>
        <p:xfrm>
          <a:off x="7102043" y="3574031"/>
          <a:ext cx="4038600" cy="3039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675">
                  <a:extLst>
                    <a:ext uri="{9D8B030D-6E8A-4147-A177-3AD203B41FA5}">
                      <a16:colId xmlns:a16="http://schemas.microsoft.com/office/drawing/2014/main" val="136046267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64755665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359938102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2100894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 err="1">
                          <a:effectLst/>
                        </a:rPr>
                        <a:t>dp</a:t>
                      </a:r>
                      <a:r>
                        <a:rPr lang="en-US" sz="1800" u="sng" strike="noStrike" dirty="0">
                          <a:effectLst/>
                        </a:rPr>
                        <a:t> (um)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</a:rPr>
                        <a:t>Stopping Distance (cm)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182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6.17E-05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3727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1.54E-03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7128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6.17E-03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927432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1.54E-01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20407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6.17E-01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18306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2.47E+00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20043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1.54E+01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834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6.17E+01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8145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2.47E+02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8035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05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84F90-4119-D542-BC96-4CBD8FFEDF70}"/>
              </a:ext>
            </a:extLst>
          </p:cNvPr>
          <p:cNvSpPr txBox="1"/>
          <p:nvPr/>
        </p:nvSpPr>
        <p:spPr>
          <a:xfrm>
            <a:off x="261258" y="0"/>
            <a:ext cx="11340935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B0FC0"/>
                </a:solidFill>
              </a:rPr>
              <a:t>Particle Settling Velocity (V</a:t>
            </a:r>
            <a:r>
              <a:rPr lang="en-US" sz="2400" baseline="-25000" dirty="0">
                <a:solidFill>
                  <a:srgbClr val="0B0FC0"/>
                </a:solidFill>
              </a:rPr>
              <a:t>TS</a:t>
            </a:r>
            <a:r>
              <a:rPr lang="en-US" sz="2400" dirty="0">
                <a:solidFill>
                  <a:srgbClr val="0B0FC0"/>
                </a:solidFill>
              </a:rPr>
              <a:t>)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Residence Time in the Airborne State</a:t>
            </a:r>
          </a:p>
          <a:p>
            <a:pPr lvl="3"/>
            <a:endParaRPr lang="en-US" sz="2200" dirty="0"/>
          </a:p>
          <a:p>
            <a:pPr lvl="3"/>
            <a:r>
              <a:rPr lang="en-US" sz="2200" dirty="0" err="1">
                <a:solidFill>
                  <a:srgbClr val="0B0FC0"/>
                </a:solidFill>
              </a:rPr>
              <a:t>dp</a:t>
            </a:r>
            <a:endParaRPr lang="en-US" sz="2200" dirty="0">
              <a:solidFill>
                <a:srgbClr val="0B0FC0"/>
              </a:solidFill>
            </a:endParaRPr>
          </a:p>
          <a:p>
            <a:endParaRPr lang="en-US" sz="2200" dirty="0"/>
          </a:p>
          <a:p>
            <a:r>
              <a:rPr lang="en-US" sz="2200" dirty="0"/>
              <a:t>V</a:t>
            </a:r>
            <a:r>
              <a:rPr lang="en-US" sz="2200" baseline="-25000" dirty="0"/>
              <a:t>TS		</a:t>
            </a:r>
            <a:r>
              <a:rPr lang="en-US" sz="2200" dirty="0"/>
              <a:t>V</a:t>
            </a:r>
            <a:r>
              <a:rPr lang="en-US" sz="2200" baseline="-25000" dirty="0"/>
              <a:t>TS</a:t>
            </a:r>
            <a:r>
              <a:rPr lang="en-US" sz="2200" dirty="0"/>
              <a:t>= (ρ</a:t>
            </a:r>
            <a:r>
              <a:rPr lang="en-US" sz="2200" baseline="-25000" dirty="0"/>
              <a:t>p</a:t>
            </a:r>
            <a:r>
              <a:rPr lang="en-US" sz="2200" dirty="0">
                <a:solidFill>
                  <a:srgbClr val="0070C0"/>
                </a:solidFill>
              </a:rPr>
              <a:t>d</a:t>
            </a:r>
            <a:r>
              <a:rPr lang="en-US" sz="2200" baseline="-25000" dirty="0">
                <a:solidFill>
                  <a:srgbClr val="0070C0"/>
                </a:solidFill>
              </a:rPr>
              <a:t>p</a:t>
            </a:r>
            <a:r>
              <a:rPr lang="en-US" sz="2200" baseline="30000" dirty="0">
                <a:solidFill>
                  <a:srgbClr val="0070C0"/>
                </a:solidFill>
              </a:rPr>
              <a:t>2</a:t>
            </a:r>
            <a:r>
              <a:rPr lang="en-US" sz="2200" dirty="0"/>
              <a:t> / 18μ)</a:t>
            </a:r>
            <a:r>
              <a:rPr lang="en-US" sz="22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200" dirty="0">
                <a:solidFill>
                  <a:srgbClr val="00B050"/>
                </a:solidFill>
              </a:rPr>
              <a:t>g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/>
              <a:t>		</a:t>
            </a:r>
            <a:r>
              <a:rPr lang="en-US" sz="2200" dirty="0" err="1"/>
              <a:t>ρ</a:t>
            </a:r>
            <a:r>
              <a:rPr lang="en-US" sz="2200" baseline="-25000" dirty="0" err="1"/>
              <a:t>p</a:t>
            </a:r>
            <a:r>
              <a:rPr lang="en-US" sz="2200" baseline="-25000" dirty="0"/>
              <a:t> </a:t>
            </a:r>
            <a:r>
              <a:rPr lang="en-US" sz="2200" dirty="0"/>
              <a:t>= particle density (usually assumed 1 g/cm</a:t>
            </a:r>
            <a:r>
              <a:rPr lang="en-US" sz="2200" baseline="30000" dirty="0"/>
              <a:t>3 </a:t>
            </a:r>
            <a:r>
              <a:rPr lang="en-US" sz="2200" dirty="0"/>
              <a:t>since droplets are mainly water)</a:t>
            </a:r>
          </a:p>
          <a:p>
            <a:r>
              <a:rPr lang="en-US" sz="2200" dirty="0"/>
              <a:t>		</a:t>
            </a:r>
            <a:r>
              <a:rPr lang="en-US" sz="2200" dirty="0" err="1">
                <a:solidFill>
                  <a:srgbClr val="0070C0"/>
                </a:solidFill>
              </a:rPr>
              <a:t>d</a:t>
            </a:r>
            <a:r>
              <a:rPr lang="en-US" sz="2200" baseline="-25000" dirty="0" err="1">
                <a:solidFill>
                  <a:srgbClr val="0070C0"/>
                </a:solidFill>
              </a:rPr>
              <a:t>p</a:t>
            </a:r>
            <a:r>
              <a:rPr lang="en-US" sz="2200" dirty="0">
                <a:solidFill>
                  <a:srgbClr val="0070C0"/>
                </a:solidFill>
              </a:rPr>
              <a:t> = particle diameter (in </a:t>
            </a:r>
            <a:r>
              <a:rPr lang="en-US" sz="2200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200" dirty="0">
                <a:solidFill>
                  <a:srgbClr val="0070C0"/>
                </a:solidFill>
              </a:rPr>
              <a:t>m = 10</a:t>
            </a:r>
            <a:r>
              <a:rPr lang="en-US" sz="2200" baseline="30000" dirty="0">
                <a:solidFill>
                  <a:srgbClr val="0070C0"/>
                </a:solidFill>
              </a:rPr>
              <a:t>-4</a:t>
            </a:r>
            <a:r>
              <a:rPr lang="en-US" sz="2200" dirty="0">
                <a:solidFill>
                  <a:srgbClr val="0070C0"/>
                </a:solidFill>
              </a:rPr>
              <a:t>  cm)</a:t>
            </a:r>
          </a:p>
          <a:p>
            <a:r>
              <a:rPr lang="en-US" sz="2200" dirty="0"/>
              <a:t>		</a:t>
            </a:r>
            <a:r>
              <a:rPr lang="en-US" sz="2200" dirty="0">
                <a:latin typeface="Symbol" pitchFamily="2" charset="2"/>
              </a:rPr>
              <a:t>m</a:t>
            </a:r>
            <a:r>
              <a:rPr lang="en-US" sz="2200" dirty="0"/>
              <a:t> ; air viscosity (1.81 × 10</a:t>
            </a:r>
            <a:r>
              <a:rPr lang="en-US" sz="2200" baseline="30000" dirty="0"/>
              <a:t>-4</a:t>
            </a:r>
            <a:r>
              <a:rPr lang="en-US" sz="2200" dirty="0"/>
              <a:t> g/(</a:t>
            </a:r>
            <a:r>
              <a:rPr lang="en-US" sz="2200" dirty="0" err="1"/>
              <a:t>cm·s</a:t>
            </a:r>
            <a:r>
              <a:rPr lang="en-US" sz="2200" dirty="0"/>
              <a:t>) </a:t>
            </a:r>
          </a:p>
          <a:p>
            <a:r>
              <a:rPr lang="en-US" sz="2200" dirty="0"/>
              <a:t>		</a:t>
            </a:r>
            <a:r>
              <a:rPr lang="en-US" sz="2200" dirty="0">
                <a:solidFill>
                  <a:srgbClr val="00B050"/>
                </a:solidFill>
              </a:rPr>
              <a:t>g ; gravitational acceleration (981 cm/s</a:t>
            </a:r>
            <a:r>
              <a:rPr lang="en-US" sz="2200" baseline="30000" dirty="0">
                <a:solidFill>
                  <a:srgbClr val="00B050"/>
                </a:solidFill>
              </a:rPr>
              <a:t>2</a:t>
            </a:r>
            <a:r>
              <a:rPr lang="en-US" sz="2200" dirty="0">
                <a:solidFill>
                  <a:srgbClr val="00B050"/>
                </a:solidFill>
              </a:rPr>
              <a:t>)</a:t>
            </a:r>
          </a:p>
          <a:p>
            <a:endParaRPr lang="en-US" sz="2200" dirty="0"/>
          </a:p>
          <a:p>
            <a:r>
              <a:rPr lang="en-US" sz="2200" b="1" u="sng" dirty="0"/>
              <a:t>Example</a:t>
            </a:r>
            <a:r>
              <a:rPr lang="en-US" sz="2200" dirty="0"/>
              <a:t>: Settling Velocities</a:t>
            </a:r>
          </a:p>
          <a:p>
            <a:r>
              <a:rPr lang="en-US" sz="2200" dirty="0"/>
              <a:t>and Time to settle if </a:t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released 1.8 m (as an example)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from the ground</a:t>
            </a:r>
            <a:r>
              <a:rPr lang="en-US" sz="2200" dirty="0"/>
              <a:t> as a function </a:t>
            </a:r>
          </a:p>
          <a:p>
            <a:r>
              <a:rPr lang="en-US" sz="2200" dirty="0"/>
              <a:t>of particle size</a:t>
            </a:r>
          </a:p>
          <a:p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244CF7-7955-CE40-8ACE-867032B34696}"/>
              </a:ext>
            </a:extLst>
          </p:cNvPr>
          <p:cNvSpPr/>
          <p:nvPr/>
        </p:nvSpPr>
        <p:spPr>
          <a:xfrm>
            <a:off x="784555" y="1099464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464D6B-2B76-BD47-9C0F-A17B095E2E8C}"/>
              </a:ext>
            </a:extLst>
          </p:cNvPr>
          <p:cNvCxnSpPr/>
          <p:nvPr/>
        </p:nvCxnSpPr>
        <p:spPr>
          <a:xfrm flipH="1">
            <a:off x="1089355" y="1709064"/>
            <a:ext cx="1588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554D65-D720-0842-934E-64135C42E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526602"/>
              </p:ext>
            </p:extLst>
          </p:nvPr>
        </p:nvGraphicFramePr>
        <p:xfrm>
          <a:off x="3921495" y="3550723"/>
          <a:ext cx="5892800" cy="314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783">
                  <a:extLst>
                    <a:ext uri="{9D8B030D-6E8A-4147-A177-3AD203B41FA5}">
                      <a16:colId xmlns:a16="http://schemas.microsoft.com/office/drawing/2014/main" val="4192087084"/>
                    </a:ext>
                  </a:extLst>
                </a:gridCol>
                <a:gridCol w="1763400">
                  <a:extLst>
                    <a:ext uri="{9D8B030D-6E8A-4147-A177-3AD203B41FA5}">
                      <a16:colId xmlns:a16="http://schemas.microsoft.com/office/drawing/2014/main" val="4254208030"/>
                    </a:ext>
                  </a:extLst>
                </a:gridCol>
                <a:gridCol w="1665081">
                  <a:extLst>
                    <a:ext uri="{9D8B030D-6E8A-4147-A177-3AD203B41FA5}">
                      <a16:colId xmlns:a16="http://schemas.microsoft.com/office/drawing/2014/main" val="2691519339"/>
                    </a:ext>
                  </a:extLst>
                </a:gridCol>
                <a:gridCol w="1636536">
                  <a:extLst>
                    <a:ext uri="{9D8B030D-6E8A-4147-A177-3AD203B41FA5}">
                      <a16:colId xmlns:a16="http://schemas.microsoft.com/office/drawing/2014/main" val="2665897857"/>
                    </a:ext>
                  </a:extLst>
                </a:gridCol>
              </a:tblGrid>
              <a:tr h="386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>
                          <a:effectLst/>
                        </a:rPr>
                        <a:t>dp (um)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</a:rPr>
                        <a:t>VTS (cm/s)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solidFill>
                            <a:srgbClr val="7030A0"/>
                          </a:solidFill>
                          <a:effectLst/>
                        </a:rPr>
                        <a:t>Time (seconds)</a:t>
                      </a:r>
                      <a:endParaRPr lang="en-US" sz="1800" b="1" i="0" u="sng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Time (hours)</a:t>
                      </a:r>
                      <a:endParaRPr lang="en-US" sz="1800" b="1" i="0" u="sng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3716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3.03E-05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6.61E+06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1.83E+03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81395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7.57E-04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2.64E+05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7.34E+01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08004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3.03E-03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7030A0"/>
                          </a:solidFill>
                          <a:effectLst/>
                        </a:rPr>
                        <a:t>6.61E+04</a:t>
                      </a:r>
                      <a:endParaRPr lang="en-US" sz="18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1.83E+01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81701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7.57E-02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7030A0"/>
                          </a:solidFill>
                          <a:effectLst/>
                        </a:rPr>
                        <a:t>2.64E+03</a:t>
                      </a:r>
                      <a:endParaRPr lang="en-US" sz="18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7.34E-01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83921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3.03E-01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7030A0"/>
                          </a:solidFill>
                          <a:effectLst/>
                        </a:rPr>
                        <a:t>6.61E+02</a:t>
                      </a:r>
                      <a:endParaRPr lang="en-US" sz="18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1.83E-01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82982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1.21E+00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7030A0"/>
                          </a:solidFill>
                          <a:effectLst/>
                        </a:rPr>
                        <a:t>1.65E+02</a:t>
                      </a:r>
                      <a:endParaRPr lang="en-US" sz="18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4.59E-02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77235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7.57E+00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7030A0"/>
                          </a:solidFill>
                          <a:effectLst/>
                        </a:rPr>
                        <a:t>2.64E+01</a:t>
                      </a:r>
                      <a:endParaRPr lang="en-US" sz="18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7.34E-03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39982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3.03E+01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7030A0"/>
                          </a:solidFill>
                          <a:effectLst/>
                        </a:rPr>
                        <a:t>6.61E+00</a:t>
                      </a:r>
                      <a:endParaRPr lang="en-US" sz="18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1.83E-03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03444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1.21E+02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7030A0"/>
                          </a:solidFill>
                          <a:effectLst/>
                        </a:rPr>
                        <a:t>1.65E+00</a:t>
                      </a:r>
                      <a:endParaRPr lang="en-US" sz="18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4.59E-04</a:t>
                      </a:r>
                      <a:endParaRPr lang="en-US" sz="18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670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85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4144</Words>
  <Application>Microsoft Macintosh PowerPoint</Application>
  <PresentationFormat>Widescreen</PresentationFormat>
  <Paragraphs>457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Droid Serif</vt:lpstr>
      <vt:lpstr>Harding</vt:lpstr>
      <vt:lpstr>Helvetica</vt:lpstr>
      <vt:lpstr>NexusSerif</vt:lpstr>
      <vt:lpstr>Symbol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Constantinos Sioutas</dc:creator>
  <cp:lastModifiedBy>Constantinos Sioutas</cp:lastModifiedBy>
  <cp:revision>186</cp:revision>
  <dcterms:created xsi:type="dcterms:W3CDTF">2020-10-08T12:01:43Z</dcterms:created>
  <dcterms:modified xsi:type="dcterms:W3CDTF">2020-12-15T11:37:59Z</dcterms:modified>
</cp:coreProperties>
</file>